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1" r:id="rId6"/>
    <p:sldId id="269" r:id="rId7"/>
    <p:sldId id="260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 autoAdjust="0"/>
    <p:restoredTop sz="94660"/>
  </p:normalViewPr>
  <p:slideViewPr>
    <p:cSldViewPr snapToGrid="0" showGuides="1">
      <p:cViewPr varScale="1">
        <p:scale>
          <a:sx n="38" d="100"/>
          <a:sy n="38" d="100"/>
        </p:scale>
        <p:origin x="68" y="428"/>
      </p:cViewPr>
      <p:guideLst>
        <p:guide orient="horz" pos="2146"/>
        <p:guide pos="38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9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6337B-F445-4926-96DA-B755B4E7FA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328D5-B994-4022-8130-971BD2BF6A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6179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26" tIns="45713" rIns="91426" bIns="45713" anchor="t" anchorCtr="0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907367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231775" y="1122363"/>
            <a:ext cx="11750675" cy="119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B5ED0F-C608-44B1-A70A-51632F87511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小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 txBox="1">
            <a:spLocks noChangeArrowheads="1"/>
          </p:cNvSpPr>
          <p:nvPr userDrawn="1"/>
        </p:nvSpPr>
        <p:spPr bwMode="auto">
          <a:xfrm>
            <a:off x="9448800" y="649129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028C79-1660-4BC9-B876-AF01534AF792}" type="slidenum"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383" y="116632"/>
            <a:ext cx="11425269" cy="654032"/>
          </a:xfrm>
        </p:spPr>
        <p:txBody>
          <a:bodyPr/>
          <a:lstStyle>
            <a:lvl1pPr algn="l">
              <a:defRPr lang="zh-CN" altLang="en-US" sz="2800" b="1" kern="12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36000" y="1431588"/>
            <a:ext cx="11520000" cy="2213439"/>
          </a:xfrm>
        </p:spPr>
        <p:txBody>
          <a:bodyPr lIns="36000" tIns="36000" rIns="36000" bIns="36000">
            <a:noAutofit/>
          </a:bodyPr>
          <a:lstStyle>
            <a:lvl1pPr marL="360045" indent="-360045" algn="just">
              <a:lnSpc>
                <a:spcPct val="11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p"/>
              <a:defRPr sz="2400"/>
            </a:lvl1pPr>
            <a:lvl2pPr marL="742950" indent="-285750" algn="just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2000"/>
            </a:lvl2pPr>
            <a:lvl3pPr marL="1143000" indent="-228600" algn="just">
              <a:buSzPct val="80000"/>
              <a:buFont typeface="Wingdings" panose="05000000000000000000" pitchFamily="2" charset="2"/>
              <a:buChar char="p"/>
              <a:defRPr sz="1800"/>
            </a:lvl3pPr>
            <a:lvl4pPr marL="1600200" indent="-228600" algn="just">
              <a:buSzPct val="80000"/>
              <a:buFont typeface="Wingdings" panose="05000000000000000000" pitchFamily="2" charset="2"/>
              <a:buChar char="p"/>
              <a:defRPr sz="1600"/>
            </a:lvl4pPr>
            <a:lvl5pPr marL="2057400" indent="-228600" algn="just">
              <a:buSzPct val="80000"/>
              <a:buFont typeface="Wingdings" panose="05000000000000000000" pitchFamily="2" charset="2"/>
              <a:buChar char="p"/>
              <a:defRPr sz="16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2"/>
          </p:nvPr>
        </p:nvSpPr>
        <p:spPr>
          <a:xfrm>
            <a:off x="386880" y="836712"/>
            <a:ext cx="11469760" cy="46800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>
              <a:buNone/>
              <a:defRPr lang="zh-CN" altLang="en-US" sz="2400" b="1" kern="100" spc="-3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DBEEBB-DCF3-45B3-8282-2CE5325BA75C}" type="datetime1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A7EC26-06F4-4159-AF96-3C7212AFA109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96913" y="219075"/>
            <a:ext cx="11037887" cy="7762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1400" noProof="1">
                <a:solidFill>
                  <a:srgbClr val="00808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98235" y="214728"/>
            <a:ext cx="127000" cy="647700"/>
            <a:chOff x="1752600" y="1765300"/>
            <a:chExt cx="127000" cy="647700"/>
          </a:xfrm>
        </p:grpSpPr>
        <p:sp>
          <p:nvSpPr>
            <p:cNvPr id="10" name="矩形 9"/>
            <p:cNvSpPr/>
            <p:nvPr userDrawn="1"/>
          </p:nvSpPr>
          <p:spPr>
            <a:xfrm>
              <a:off x="1752600" y="1765300"/>
              <a:ext cx="127000" cy="127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1752600" y="1938867"/>
              <a:ext cx="127000" cy="127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752600" y="2112434"/>
              <a:ext cx="127000" cy="127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1752600" y="2286000"/>
              <a:ext cx="127000" cy="127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27CD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 txBox="1">
            <a:spLocks noChangeArrowheads="1"/>
          </p:cNvSpPr>
          <p:nvPr/>
        </p:nvSpPr>
        <p:spPr bwMode="auto">
          <a:xfrm>
            <a:off x="2287775" y="2088104"/>
            <a:ext cx="7009148" cy="172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一体化仿真软件</a:t>
            </a: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组周例会汇报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047CC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（</a:t>
            </a:r>
            <a:r>
              <a:rPr lang="zh-CN" altLang="en-US" sz="4000" b="1" dirty="0" smtClean="0">
                <a:solidFill>
                  <a:srgbClr val="047CC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第六十七</a:t>
            </a:r>
            <a:r>
              <a:rPr kumimoji="0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期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）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 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47CC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矩形 5"/>
          <p:cNvSpPr/>
          <p:nvPr/>
        </p:nvSpPr>
        <p:spPr>
          <a:xfrm>
            <a:off x="2139704" y="3960335"/>
            <a:ext cx="7475271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fld id="{BB962C8B-B14F-4D97-AF65-F5344CB8AC3E}" type="datetime2">
              <a:rPr lang="zh-CN" altLang="zh-CN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</a:fld>
            <a:r>
              <a:rPr lang="zh-CN" altLang="en-US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rgbClr val="262626"/>
                </a:solidFill>
                <a:latin typeface="微软雅黑" panose="020B0503020204020204" charset="-122"/>
                <a:sym typeface="黑体" panose="02010609060101010101" pitchFamily="49" charset="-122"/>
              </a:rPr>
              <a:t>               </a:t>
            </a:r>
            <a:endParaRPr lang="zh-CN" altLang="en-US" sz="2800" dirty="0">
              <a:solidFill>
                <a:srgbClr val="262626"/>
              </a:solidFill>
              <a:latin typeface="微软雅黑" panose="020B050302020402020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2885"/>
            <a:ext cx="8977243" cy="508511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92727" y="2220686"/>
            <a:ext cx="222068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000" b="1" dirty="0">
                <a:solidFill>
                  <a:srgbClr val="127CDC"/>
                </a:solidFill>
                <a:latin typeface="微软雅黑" panose="020B0503020204020204" charset="-122"/>
              </a:rPr>
              <a:t>汇报提纲</a:t>
            </a:r>
            <a:endParaRPr lang="zh-CN" altLang="en-US" sz="4000" b="1" dirty="0">
              <a:solidFill>
                <a:srgbClr val="127CDC"/>
              </a:solidFill>
              <a:latin typeface="微软雅黑" panose="020B0503020204020204" charset="-122"/>
            </a:endParaRPr>
          </a:p>
        </p:txBody>
      </p:sp>
      <p:sp>
        <p:nvSpPr>
          <p:cNvPr id="22" name="MH_Others_2"/>
          <p:cNvSpPr txBox="1"/>
          <p:nvPr>
            <p:custDataLst>
              <p:tags r:id="rId2"/>
            </p:custDataLst>
          </p:nvPr>
        </p:nvSpPr>
        <p:spPr>
          <a:xfrm>
            <a:off x="2043526" y="2976113"/>
            <a:ext cx="2794338" cy="4305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CONTENTS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3"/>
            </p:custDataLst>
          </p:nvPr>
        </p:nvCxnSpPr>
        <p:spPr>
          <a:xfrm>
            <a:off x="4670002" y="2671863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4670002" y="2155608"/>
            <a:ext cx="3027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一</a:t>
            </a:r>
            <a:r>
              <a:rPr lang="zh-CN" altLang="en-US" sz="2800" kern="0" dirty="0">
                <a:latin typeface="微软雅黑" panose="020B0503020204020204" charset="-122"/>
              </a:rPr>
              <a:t>、科学研究工作</a:t>
            </a:r>
            <a:endParaRPr lang="zh-CN" altLang="en-US" sz="2800" kern="0" dirty="0">
              <a:latin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4670002" y="2961321"/>
            <a:ext cx="3027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二</a:t>
            </a:r>
            <a:r>
              <a:rPr lang="zh-CN" altLang="en-US" sz="2800" kern="0" dirty="0">
                <a:latin typeface="微软雅黑" panose="020B0503020204020204" charset="-122"/>
              </a:rPr>
              <a:t>、本周工作计划</a:t>
            </a:r>
            <a:endParaRPr lang="zh-CN" altLang="en-US" sz="2800" kern="0" dirty="0">
              <a:latin typeface="微软雅黑" panose="020B0503020204020204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6"/>
            </p:custDataLst>
          </p:nvPr>
        </p:nvCxnSpPr>
        <p:spPr>
          <a:xfrm>
            <a:off x="4670002" y="3463606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一、科学研究工作</a:t>
            </a:r>
            <a:endParaRPr lang="zh-CN" altLang="en-US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507746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 smtClean="0">
                <a:solidFill>
                  <a:schemeClr val="tx1"/>
                </a:solidFill>
              </a:rPr>
              <a:t>环境模块：</a:t>
            </a:r>
            <a:r>
              <a:rPr lang="zh-CN" altLang="en-US" dirty="0" smtClean="0">
                <a:solidFill>
                  <a:schemeClr val="tx1"/>
                </a:solidFill>
              </a:rPr>
              <a:t>进行稀疏矩阵二维傅里叶逆变换代码调试。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 smtClean="0">
                <a:solidFill>
                  <a:schemeClr val="tx1"/>
                </a:solidFill>
              </a:rPr>
              <a:t>气动模块：</a:t>
            </a:r>
            <a:r>
              <a:rPr lang="zh-CN" altLang="en-US" dirty="0" smtClean="0">
                <a:solidFill>
                  <a:schemeClr val="tx1"/>
                </a:solidFill>
              </a:rPr>
              <a:t>调整节点状态量数据结构，并调试通过</a:t>
            </a:r>
            <a:r>
              <a:rPr lang="zh-CN" altLang="en-US" dirty="0" smtClean="0">
                <a:solidFill>
                  <a:schemeClr val="tx1"/>
                </a:solidFill>
              </a:rPr>
              <a:t>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 smtClean="0">
                <a:solidFill>
                  <a:schemeClr val="tx1"/>
                </a:solidFill>
              </a:rPr>
              <a:t>结构模块：</a:t>
            </a:r>
            <a:r>
              <a:rPr lang="zh-CN" altLang="en-US" dirty="0" smtClean="0">
                <a:solidFill>
                  <a:schemeClr val="tx1"/>
                </a:solidFill>
              </a:rPr>
              <a:t>研究</a:t>
            </a:r>
            <a:r>
              <a:rPr lang="en-US" altLang="zh-CN" dirty="0" smtClean="0">
                <a:solidFill>
                  <a:schemeClr val="tx1"/>
                </a:solidFill>
              </a:rPr>
              <a:t>IEC</a:t>
            </a:r>
            <a:r>
              <a:rPr lang="zh-CN" altLang="en-US" dirty="0" smtClean="0">
                <a:solidFill>
                  <a:schemeClr val="tx1"/>
                </a:solidFill>
              </a:rPr>
              <a:t>风电机组设计相关标准，调研风电机组结构建模方法，梳理结构模块</a:t>
            </a:r>
            <a:r>
              <a:rPr lang="en-US" altLang="zh-CN" dirty="0" smtClean="0">
                <a:solidFill>
                  <a:schemeClr val="tx1"/>
                </a:solidFill>
              </a:rPr>
              <a:t>2025</a:t>
            </a:r>
            <a:r>
              <a:rPr lang="zh-CN" altLang="en-US" dirty="0" smtClean="0">
                <a:solidFill>
                  <a:schemeClr val="tx1"/>
                </a:solidFill>
              </a:rPr>
              <a:t>任务；</a:t>
            </a:r>
            <a:r>
              <a:rPr lang="en-US" altLang="zh-CN" dirty="0" smtClean="0">
                <a:solidFill>
                  <a:schemeClr val="tx1"/>
                </a:solidFill>
              </a:rPr>
              <a:t>debug</a:t>
            </a:r>
            <a:r>
              <a:rPr lang="zh-CN" altLang="en-US" dirty="0" smtClean="0">
                <a:solidFill>
                  <a:schemeClr val="tx1"/>
                </a:solidFill>
              </a:rPr>
              <a:t>多体动力学模块偏航自由度；检查偏航自由度对应增广矩阵项计算结果，预估校正方法计算函数，对比调用四阶龙格库塔方法、预估方法进行时间推进计算结果。</a:t>
            </a:r>
            <a:r>
              <a:rPr lang="zh-CN" altLang="en-US" dirty="0" smtClean="0">
                <a:solidFill>
                  <a:schemeClr val="tx1"/>
                </a:solidFill>
              </a:rPr>
              <a:t>；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水动模块</a:t>
            </a:r>
            <a:r>
              <a:rPr lang="zh-CN" altLang="en-US" dirty="0">
                <a:sym typeface="+mn-ea"/>
              </a:rPr>
              <a:t>：</a:t>
            </a:r>
            <a:r>
              <a:rPr lang="zh-CN" altLang="en-US" dirty="0">
                <a:sym typeface="+mn-ea"/>
              </a:rPr>
              <a:t>讨论确定</a:t>
            </a:r>
            <a:r>
              <a:rPr lang="zh-CN" altLang="en-US" dirty="0">
                <a:sym typeface="+mn-ea"/>
              </a:rPr>
              <a:t>软件各模块传递的数据类型和数据形式；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删除</a:t>
            </a:r>
            <a:r>
              <a:rPr lang="en-US" altLang="zh-CN" dirty="0">
                <a:sym typeface="+mn-ea"/>
              </a:rPr>
              <a:t>HydroSim</a:t>
            </a:r>
            <a:r>
              <a:rPr lang="zh-CN" altLang="en-US" dirty="0">
                <a:sym typeface="+mn-ea"/>
              </a:rPr>
              <a:t>求解器</a:t>
            </a:r>
            <a:r>
              <a:rPr lang="en-US" altLang="zh-CN" dirty="0">
                <a:sym typeface="+mn-ea"/>
              </a:rPr>
              <a:t>Mesh</a:t>
            </a:r>
            <a:r>
              <a:rPr lang="zh-CN" altLang="en-US" dirty="0">
                <a:sym typeface="+mn-ea"/>
              </a:rPr>
              <a:t>和</a:t>
            </a:r>
            <a:r>
              <a:rPr lang="en-US" altLang="zh-CN" dirty="0">
                <a:sym typeface="+mn-ea"/>
              </a:rPr>
              <a:t>MeshMap</a:t>
            </a:r>
            <a:r>
              <a:rPr lang="zh-CN" altLang="en-US" dirty="0">
                <a:sym typeface="+mn-ea"/>
              </a:rPr>
              <a:t>数据结构中的</a:t>
            </a:r>
            <a:r>
              <a:rPr lang="en-US" altLang="zh-CN" dirty="0">
                <a:sym typeface="+mn-ea"/>
              </a:rPr>
              <a:t>Option</a:t>
            </a:r>
            <a:r>
              <a:rPr lang="zh-CN" altLang="en-US" dirty="0">
                <a:sym typeface="+mn-ea"/>
              </a:rPr>
              <a:t>指令并调试通过；将</a:t>
            </a:r>
            <a:r>
              <a:rPr lang="en-US" altLang="zh-CN" dirty="0">
                <a:sym typeface="+mn-ea"/>
              </a:rPr>
              <a:t>HydroSim</a:t>
            </a:r>
            <a:r>
              <a:rPr lang="zh-CN" altLang="en-US" dirty="0">
                <a:sym typeface="+mn-ea"/>
              </a:rPr>
              <a:t>求解器</a:t>
            </a:r>
            <a:r>
              <a:rPr lang="en-US" altLang="zh-CN" dirty="0">
                <a:sym typeface="+mn-ea"/>
              </a:rPr>
              <a:t>Mesh</a:t>
            </a:r>
            <a:r>
              <a:rPr lang="zh-CN" altLang="en-US" dirty="0">
                <a:sym typeface="+mn-ea"/>
              </a:rPr>
              <a:t>和</a:t>
            </a:r>
            <a:r>
              <a:rPr lang="en-US" altLang="zh-CN" dirty="0">
                <a:sym typeface="+mn-ea"/>
              </a:rPr>
              <a:t>MeshMap</a:t>
            </a:r>
            <a:r>
              <a:rPr lang="zh-CN" altLang="en-US" dirty="0">
                <a:sym typeface="+mn-ea"/>
              </a:rPr>
              <a:t>数据结构中的</a:t>
            </a:r>
            <a:r>
              <a:rPr lang="en-US" altLang="zh-CN" dirty="0">
                <a:sym typeface="+mn-ea"/>
              </a:rPr>
              <a:t>Vec</a:t>
            </a:r>
            <a:r>
              <a:rPr lang="zh-CN" altLang="en-US" dirty="0">
                <a:sym typeface="+mn-ea"/>
              </a:rPr>
              <a:t>指令转化为</a:t>
            </a:r>
            <a:r>
              <a:rPr lang="en-US" altLang="zh-CN" dirty="0">
                <a:sym typeface="+mn-ea"/>
              </a:rPr>
              <a:t>Array1</a:t>
            </a:r>
            <a:r>
              <a:rPr lang="zh-CN" altLang="en-US" dirty="0">
                <a:sym typeface="+mn-ea"/>
              </a:rPr>
              <a:t>指令并调试通过；进行势流器求解子模块中主函数的调试。</a:t>
            </a:r>
            <a:endParaRPr lang="zh-CN" altLang="en-US" dirty="0"/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软件集成：</a:t>
            </a:r>
            <a:r>
              <a:rPr lang="en-US" altLang="zh-CN" dirty="0">
                <a:sym typeface="+mn-ea"/>
              </a:rPr>
              <a:t>CMake</a:t>
            </a:r>
            <a:r>
              <a:rPr lang="zh-CN" altLang="en-US" dirty="0">
                <a:sym typeface="+mn-ea"/>
              </a:rPr>
              <a:t>配置文件优化；</a:t>
            </a:r>
            <a:r>
              <a:rPr lang="en-US" altLang="zh-CN" dirty="0">
                <a:sym typeface="+mn-ea"/>
              </a:rPr>
              <a:t>windIO yaml</a:t>
            </a:r>
            <a:r>
              <a:rPr lang="zh-CN" altLang="en-US" dirty="0">
                <a:sym typeface="+mn-ea"/>
              </a:rPr>
              <a:t>配置文件研究。</a:t>
            </a:r>
            <a:endParaRPr lang="zh-CN" alt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本周工作计划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577056" y="995363"/>
            <a:ext cx="11207016" cy="507746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团队建设：</a:t>
            </a:r>
            <a:r>
              <a:rPr lang="zh-CN" altLang="en-US" dirty="0">
                <a:solidFill>
                  <a:schemeClr val="tx1"/>
                </a:solidFill>
              </a:rPr>
              <a:t>继续推进明阳双聘人员流程；推进半实物仿真平台建设；</a:t>
            </a:r>
            <a:r>
              <a:rPr lang="zh-CN" altLang="en-US" dirty="0">
                <a:sym typeface="+mn-ea"/>
              </a:rPr>
              <a:t>讨论</a:t>
            </a:r>
            <a:r>
              <a:rPr lang="zh-CN" altLang="en-US" dirty="0">
                <a:solidFill>
                  <a:schemeClr val="tx1"/>
                </a:solidFill>
              </a:rPr>
              <a:t>梳理</a:t>
            </a:r>
            <a:r>
              <a:rPr lang="en-US" altLang="zh-CN" dirty="0">
                <a:solidFill>
                  <a:schemeClr val="tx1"/>
                </a:solidFill>
              </a:rPr>
              <a:t>2025</a:t>
            </a:r>
            <a:r>
              <a:rPr lang="zh-CN" altLang="en-US" dirty="0">
                <a:solidFill>
                  <a:schemeClr val="tx1"/>
                </a:solidFill>
              </a:rPr>
              <a:t>年各模块开发任务；</a:t>
            </a:r>
            <a:endParaRPr lang="zh-CN" altLang="en-US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环境模块：</a:t>
            </a:r>
            <a:r>
              <a:rPr lang="zh-CN" altLang="en-US" dirty="0">
                <a:solidFill>
                  <a:schemeClr val="tx1"/>
                </a:solidFill>
              </a:rPr>
              <a:t>完成稀疏矩阵二维傅里叶逆变换代码调试； 测试风模块代码在高网格密度下的运行状态。气动模块：将主函数拆分为初始化函数和迭代函数；与多体模块进行联合调试</a:t>
            </a:r>
            <a:endParaRPr lang="zh-CN" altLang="en-US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气动模块：</a:t>
            </a:r>
            <a:r>
              <a:rPr lang="zh-CN" altLang="en-US" dirty="0">
                <a:solidFill>
                  <a:schemeClr val="tx1"/>
                </a:solidFill>
              </a:rPr>
              <a:t>继续提取公用函数至团队仓库；编写旋转矩阵和欧拉角之间的转换函数。</a:t>
            </a:r>
            <a:endParaRPr lang="zh-CN" altLang="en-US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结构模块：</a:t>
            </a:r>
            <a:r>
              <a:rPr lang="zh-CN" altLang="en-US" dirty="0">
                <a:solidFill>
                  <a:schemeClr val="tx1"/>
                </a:solidFill>
              </a:rPr>
              <a:t>讨论明确</a:t>
            </a:r>
            <a:r>
              <a:rPr lang="en-US" altLang="zh-CN" dirty="0">
                <a:solidFill>
                  <a:schemeClr val="tx1"/>
                </a:solidFill>
              </a:rPr>
              <a:t>HEROWIND</a:t>
            </a:r>
            <a:r>
              <a:rPr lang="zh-CN" altLang="en-US" dirty="0">
                <a:solidFill>
                  <a:schemeClr val="tx1"/>
                </a:solidFill>
              </a:rPr>
              <a:t>数据结构的实现方式；编写结构模块</a:t>
            </a:r>
            <a:r>
              <a:rPr lang="en-US" altLang="zh-CN" dirty="0">
                <a:solidFill>
                  <a:schemeClr val="tx1"/>
                </a:solidFill>
              </a:rPr>
              <a:t>RUST</a:t>
            </a:r>
            <a:r>
              <a:rPr lang="zh-CN" altLang="en-US" dirty="0">
                <a:solidFill>
                  <a:schemeClr val="tx1"/>
                </a:solidFill>
              </a:rPr>
              <a:t>程序；继续</a:t>
            </a:r>
            <a:r>
              <a:rPr lang="en-US" altLang="zh-CN" dirty="0">
                <a:solidFill>
                  <a:schemeClr val="tx1"/>
                </a:solidFill>
              </a:rPr>
              <a:t>debug</a:t>
            </a:r>
            <a:r>
              <a:rPr lang="zh-CN" altLang="en-US" dirty="0">
                <a:solidFill>
                  <a:schemeClr val="tx1"/>
                </a:solidFill>
              </a:rPr>
              <a:t>多体动力学模块偏航自由度。</a:t>
            </a:r>
            <a:endParaRPr lang="zh-CN" altLang="en-US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水动模块：</a:t>
            </a:r>
            <a:r>
              <a:rPr lang="zh-CN" altLang="en-US" dirty="0">
                <a:solidFill>
                  <a:schemeClr val="tx1"/>
                </a:solidFill>
              </a:rPr>
              <a:t>评估</a:t>
            </a:r>
            <a:r>
              <a:rPr lang="en-US" altLang="zh-CN" dirty="0">
                <a:solidFill>
                  <a:schemeClr val="tx1"/>
                </a:solidFill>
              </a:rPr>
              <a:t>Mesh</a:t>
            </a:r>
            <a:r>
              <a:rPr lang="zh-CN" altLang="en-US" dirty="0">
                <a:solidFill>
                  <a:schemeClr val="tx1"/>
                </a:solidFill>
              </a:rPr>
              <a:t>和</a:t>
            </a:r>
            <a:r>
              <a:rPr lang="en-US" altLang="zh-CN" dirty="0">
                <a:solidFill>
                  <a:schemeClr val="tx1"/>
                </a:solidFill>
              </a:rPr>
              <a:t>MeshMap</a:t>
            </a:r>
            <a:r>
              <a:rPr lang="zh-CN" altLang="en-US" dirty="0">
                <a:solidFill>
                  <a:schemeClr val="tx1"/>
                </a:solidFill>
              </a:rPr>
              <a:t>模块统一数据结构后的可用性；继续</a:t>
            </a:r>
            <a:r>
              <a:rPr lang="en-US" altLang="zh-CN" dirty="0">
                <a:solidFill>
                  <a:schemeClr val="tx1"/>
                </a:solidFill>
              </a:rPr>
              <a:t>HydroSim</a:t>
            </a:r>
            <a:r>
              <a:rPr lang="zh-CN" altLang="en-US" dirty="0">
                <a:solidFill>
                  <a:schemeClr val="tx1"/>
                </a:solidFill>
              </a:rPr>
              <a:t>求解器其他模块数据结构的统一；继续进行势流求解器求解子模块中主函数的调试；进行势流求解器后处理子模块的开发。</a:t>
            </a:r>
            <a:endParaRPr lang="zh-CN" altLang="en-US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集成工作：</a:t>
            </a:r>
            <a:r>
              <a:rPr lang="zh-CN" altLang="en-US" dirty="0">
                <a:solidFill>
                  <a:schemeClr val="tx1"/>
                </a:solidFill>
              </a:rPr>
              <a:t>软件风模块集成开发；模块数据结构讨论汇总；集成开发代码结构梳理。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3"/>
          <p:cNvGrpSpPr/>
          <p:nvPr/>
        </p:nvGrpSpPr>
        <p:grpSpPr>
          <a:xfrm>
            <a:off x="4067175" y="2492375"/>
            <a:ext cx="4310063" cy="2095500"/>
            <a:chOff x="4139952" y="2420888"/>
            <a:chExt cx="4309515" cy="2094822"/>
          </a:xfrm>
        </p:grpSpPr>
        <p:sp>
          <p:nvSpPr>
            <p:cNvPr id="160771" name="TextBox 8"/>
            <p:cNvSpPr txBox="1"/>
            <p:nvPr/>
          </p:nvSpPr>
          <p:spPr>
            <a:xfrm>
              <a:off x="5292080" y="3573016"/>
              <a:ext cx="1584176" cy="9426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5400" b="1" dirty="0">
                  <a:solidFill>
                    <a:srgbClr val="018CD0"/>
                  </a:solidFill>
                  <a:latin typeface="微软雅黑" panose="020B0503020204020204" charset="-122"/>
                </a:rPr>
                <a:t>谢谢</a:t>
              </a:r>
              <a:endParaRPr lang="zh-CN" altLang="en-US" sz="5400" b="1" dirty="0">
                <a:solidFill>
                  <a:srgbClr val="018CD0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60772" name="TextBox 8"/>
            <p:cNvSpPr txBox="1"/>
            <p:nvPr/>
          </p:nvSpPr>
          <p:spPr>
            <a:xfrm>
              <a:off x="4139952" y="2420888"/>
              <a:ext cx="4309515" cy="10371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6000" dirty="0">
                  <a:solidFill>
                    <a:srgbClr val="018CD0"/>
                  </a:solidFill>
                  <a:latin typeface="微软雅黑" panose="020B0503020204020204" charset="-122"/>
                </a:rPr>
                <a:t>汇 报 完 毕 </a:t>
              </a:r>
              <a:endParaRPr lang="zh-CN" altLang="en-US" sz="6000" dirty="0">
                <a:solidFill>
                  <a:srgbClr val="018CD0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284397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  <a:endPara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020899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  <a:endPara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COMMONDATA" val="eyJoZGlkIjoiMDljYzUzMWQ4OWI0YzBkYjYzMDRhZTY5ZjZkYmFmYTgifQ=="/>
  <p:tag name="commondata" val="eyJoZGlkIjoiNjkzMmM0YmY5MTFlZDIyMTFlNmIxZjE5ZjJhMGI4ZmQifQ=="/>
</p:tagLst>
</file>

<file path=ppt/theme/theme1.xml><?xml version="1.0" encoding="utf-8"?>
<a:theme xmlns:a="http://schemas.openxmlformats.org/drawingml/2006/main" name="1_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t">
        <a:spAutoFit/>
      </a:bodyPr>
      <a:lstStyle>
        <a:defPPr algn="l">
          <a:defRPr lang="zh-CN" altLang="en-US" sz="2000" b="1"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808</Words>
  <Application>WPS 演示</Application>
  <PresentationFormat>宽屏</PresentationFormat>
  <Paragraphs>46</Paragraphs>
  <Slides>5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Arial</vt:lpstr>
      <vt:lpstr>微软雅黑</vt:lpstr>
      <vt:lpstr>Times New Roman</vt:lpstr>
      <vt:lpstr>黑体</vt:lpstr>
      <vt:lpstr>Arial Unicode MS</vt:lpstr>
      <vt:lpstr>等线</vt:lpstr>
      <vt:lpstr>1_Office 主题​​</vt:lpstr>
      <vt:lpstr>PowerPoint 演示文稿</vt:lpstr>
      <vt:lpstr>PowerPoint 演示文稿</vt:lpstr>
      <vt:lpstr>一、科学研究工作</vt:lpstr>
      <vt:lpstr>二、本周工作计划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刘金松</cp:lastModifiedBy>
  <cp:revision>319</cp:revision>
  <dcterms:created xsi:type="dcterms:W3CDTF">2024-01-27T12:55:00Z</dcterms:created>
  <dcterms:modified xsi:type="dcterms:W3CDTF">2025-02-08T09:54:01Z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183F97180F784A4C9A0BD8E2648BD9A3_13</vt:lpwstr>
  </property>
  <property fmtid="{D5CDD505-2E9C-101B-9397-08002B2CF9AE}" pid="3" name="KSOProductBuildVer">
    <vt:lpwstr>2052-11.8.2.11019</vt:lpwstr>
  </property>
</Properties>
</file>