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notesSlides/notesSlide2.xml" ContentType="application/vnd.openxmlformats-officedocument.presentationml.notesSlide+xml"/>
  <Override PartName="/ppt/tags/tag12.xml" ContentType="application/vnd.openxmlformats-officedocument.presentationml.tags+xml"/>
  <Override PartName="/ppt/notesSlides/notesSlide3.xml" ContentType="application/vnd.openxmlformats-officedocument.presentationml.notesSlide+xml"/>
  <Override PartName="/ppt/tags/tag13.xml" ContentType="application/vnd.openxmlformats-officedocument.presentationml.tags+xml"/>
  <Override PartName="/ppt/notesSlides/notesSlide4.xml" ContentType="application/vnd.openxmlformats-officedocument.presentationml.notesSlide+xml"/>
  <Override PartName="/ppt/tags/tag14.xml" ContentType="application/vnd.openxmlformats-officedocument.presentationml.tags+xml"/>
  <Override PartName="/ppt/notesSlides/notesSlide5.xml" ContentType="application/vnd.openxmlformats-officedocument.presentationml.notesSlide+xml"/>
  <Override PartName="/ppt/tags/tag15.xml" ContentType="application/vnd.openxmlformats-officedocument.presentationml.tags+xml"/>
  <Override PartName="/ppt/notesSlides/notesSlide6.xml" ContentType="application/vnd.openxmlformats-officedocument.presentationml.notesSlide+xml"/>
  <Override PartName="/ppt/tags/tag16.xml" ContentType="application/vnd.openxmlformats-officedocument.presentationml.tags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tags/tag17.xml" ContentType="application/vnd.openxmlformats-officedocument.presentationml.tags+xml"/>
  <Override PartName="/ppt/notesSlides/notesSlide11.xml" ContentType="application/vnd.openxmlformats-officedocument.presentationml.notesSlide+xml"/>
  <Override PartName="/ppt/tags/tag18.xml" ContentType="application/vnd.openxmlformats-officedocument.presentationml.tags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23"/>
  </p:notesMasterIdLst>
  <p:sldIdLst>
    <p:sldId id="257" r:id="rId2"/>
    <p:sldId id="258" r:id="rId3"/>
    <p:sldId id="267" r:id="rId4"/>
    <p:sldId id="293" r:id="rId5"/>
    <p:sldId id="294" r:id="rId6"/>
    <p:sldId id="295" r:id="rId7"/>
    <p:sldId id="266" r:id="rId8"/>
    <p:sldId id="287" r:id="rId9"/>
    <p:sldId id="284" r:id="rId10"/>
    <p:sldId id="296" r:id="rId11"/>
    <p:sldId id="297" r:id="rId12"/>
    <p:sldId id="299" r:id="rId13"/>
    <p:sldId id="300" r:id="rId14"/>
    <p:sldId id="301" r:id="rId15"/>
    <p:sldId id="302" r:id="rId16"/>
    <p:sldId id="285" r:id="rId17"/>
    <p:sldId id="286" r:id="rId18"/>
    <p:sldId id="291" r:id="rId19"/>
    <p:sldId id="292" r:id="rId20"/>
    <p:sldId id="288" r:id="rId21"/>
    <p:sldId id="260" r:id="rId22"/>
  </p:sldIdLst>
  <p:sldSz cx="12192000" cy="6858000"/>
  <p:notesSz cx="6858000" cy="9144000"/>
  <p:custDataLst>
    <p:tags r:id="rId24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010" autoAdjust="0"/>
    <p:restoredTop sz="94660"/>
  </p:normalViewPr>
  <p:slideViewPr>
    <p:cSldViewPr snapToGrid="0">
      <p:cViewPr varScale="1">
        <p:scale>
          <a:sx n="74" d="100"/>
          <a:sy n="74" d="100"/>
        </p:scale>
        <p:origin x="56" y="4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gs" Target="tags/tag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CF6337B-F445-4926-96DA-B755B4E7FA27}" type="datetimeFigureOut">
              <a:rPr lang="zh-CN" altLang="en-US" smtClean="0"/>
              <a:t>2025/6/27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2C328D5-B994-4022-8130-971BD2BF6A13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4294967295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2795388-57AB-F8F7-536A-422B104211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>
            <a:extLst>
              <a:ext uri="{FF2B5EF4-FFF2-40B4-BE49-F238E27FC236}">
                <a16:creationId xmlns:a16="http://schemas.microsoft.com/office/drawing/2014/main" id="{2B7513C1-C937-6FDC-12E0-03CB397BD7C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26E0A167-87BC-2FCB-8E91-C2D0F4B886B0}"/>
              </a:ext>
            </a:extLst>
          </p:cNvPr>
          <p:cNvSpPr>
            <a:spLocks noGrp="1"/>
          </p:cNvSpPr>
          <p:nvPr>
            <p:ph type="body" idx="4294967295"/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2867953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175E4BD-2B4A-DA2C-24C6-9D42BFABFC9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>
            <a:extLst>
              <a:ext uri="{FF2B5EF4-FFF2-40B4-BE49-F238E27FC236}">
                <a16:creationId xmlns:a16="http://schemas.microsoft.com/office/drawing/2014/main" id="{B27E2FAD-A9D6-D100-BDBB-CA99BD66E54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160702F0-AFEA-4D15-AFEB-0F1358EE78FB}"/>
              </a:ext>
            </a:extLst>
          </p:cNvPr>
          <p:cNvSpPr>
            <a:spLocks noGrp="1"/>
          </p:cNvSpPr>
          <p:nvPr>
            <p:ph type="body" idx="4294967295"/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8652106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ED2E0B5-E219-E37D-8037-F03B4300050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>
            <a:extLst>
              <a:ext uri="{FF2B5EF4-FFF2-40B4-BE49-F238E27FC236}">
                <a16:creationId xmlns:a16="http://schemas.microsoft.com/office/drawing/2014/main" id="{161B3719-1659-6F14-8A41-E3548A0E938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CF5B7395-952D-D69E-94C3-098F1502D1B1}"/>
              </a:ext>
            </a:extLst>
          </p:cNvPr>
          <p:cNvSpPr>
            <a:spLocks noGrp="1"/>
          </p:cNvSpPr>
          <p:nvPr>
            <p:ph type="body" idx="4294967295"/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1793671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4294967295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4294967295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4294967295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4294967295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4294967295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4294967295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794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ln>
            <a:miter lim="800000"/>
          </a:ln>
        </p:spPr>
      </p:sp>
      <p:sp>
        <p:nvSpPr>
          <p:cNvPr id="161795" name="备注占位符 2"/>
          <p:cNvSpPr>
            <a:spLocks noGrp="1"/>
          </p:cNvSpPr>
          <p:nvPr>
            <p:ph type="body"/>
          </p:nvPr>
        </p:nvSpPr>
        <p:spPr/>
        <p:txBody>
          <a:bodyPr wrap="square" lIns="91426" tIns="45713" rIns="91426" bIns="45713" anchor="t" anchorCtr="0"/>
          <a:lstStyle/>
          <a:p>
            <a:pPr lvl="0"/>
            <a:endParaRPr lang="zh-CN" altLang="en-US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1057" y="0"/>
            <a:ext cx="12193057" cy="6907367"/>
          </a:xfrm>
          <a:prstGeom prst="rect">
            <a:avLst/>
          </a:prstGeom>
        </p:spPr>
      </p:pic>
      <p:sp>
        <p:nvSpPr>
          <p:cNvPr id="9" name="矩形 7"/>
          <p:cNvSpPr/>
          <p:nvPr/>
        </p:nvSpPr>
        <p:spPr>
          <a:xfrm>
            <a:off x="231775" y="1122363"/>
            <a:ext cx="11750675" cy="11906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3" name="副标题 2"/>
          <p:cNvSpPr>
            <a:spLocks noGrp="1"/>
          </p:cNvSpPr>
          <p:nvPr>
            <p:ph type="subTitle" idx="1" hasCustomPrompt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fontAlgn="base"/>
            <a:r>
              <a:rPr lang="zh-CN" altLang="en-US" strike="noStrike" noProof="1"/>
              <a:t>单击以编辑母版副标题样式</a:t>
            </a:r>
          </a:p>
        </p:txBody>
      </p:sp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pPr fontAlgn="base"/>
            <a:r>
              <a:rPr lang="zh-CN" altLang="en-US" strike="noStrike" noProof="1"/>
              <a:t>单击此处编辑母版标题样式</a:t>
            </a:r>
          </a:p>
        </p:txBody>
      </p:sp>
      <p:sp>
        <p:nvSpPr>
          <p:cNvPr id="10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1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1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1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cs"/>
            </a:endParaRPr>
          </a:p>
        </p:txBody>
      </p:sp>
      <p:sp>
        <p:nvSpPr>
          <p:cNvPr id="12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9361488" y="6478588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1AB5ED0F-C608-44B1-A70A-51632F87511E}" type="slidenum">
              <a:rPr kumimoji="0" lang="zh-CN" altLang="en-US" sz="1400" b="0" i="0" u="none" strike="noStrike" kern="1200" cap="none" spc="0" normalizeH="0" baseline="0" noProof="1">
                <a:ln>
                  <a:noFill/>
                </a:ln>
                <a:solidFill>
                  <a:srgbClr val="008080"/>
                </a:solidFill>
                <a:effectLst/>
                <a:uLnTx/>
                <a:uFillTx/>
                <a:latin typeface="Arial" panose="020B0604020202020204"/>
                <a:ea typeface="微软雅黑" panose="020B0503020204020204" charset="-122"/>
                <a:cs typeface="+mn-cs"/>
              </a:rPr>
              <a:t>‹#›</a:t>
            </a:fld>
            <a:endParaRPr kumimoji="0" lang="zh-CN" altLang="en-US" sz="1400" b="0" i="0" u="none" strike="noStrike" kern="1200" cap="none" spc="0" normalizeH="0" baseline="0" noProof="1">
              <a:ln>
                <a:noFill/>
              </a:ln>
              <a:solidFill>
                <a:srgbClr val="008080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</p:spTree>
  </p:cSld>
  <p:clrMapOvr>
    <a:masterClrMapping/>
  </p:clrMapOvr>
  <p:hf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base"/>
            <a:r>
              <a:rPr lang="zh-CN" altLang="en-US" strike="noStrike" noProof="1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 hasCustomPrompt="1"/>
          </p:nvPr>
        </p:nvSpPr>
        <p:spPr/>
        <p:txBody>
          <a:bodyPr/>
          <a:lstStyle/>
          <a:p>
            <a:pPr lvl="0" fontAlgn="base"/>
            <a:r>
              <a:rPr lang="zh-CN" altLang="en-US" strike="noStrike" noProof="1"/>
              <a:t>编辑母版文本样式</a:t>
            </a:r>
          </a:p>
          <a:p>
            <a:pPr lvl="1" fontAlgn="base"/>
            <a:r>
              <a:rPr lang="zh-CN" altLang="en-US" strike="noStrike" noProof="1"/>
              <a:t>第二级</a:t>
            </a:r>
          </a:p>
          <a:p>
            <a:pPr lvl="2" fontAlgn="base"/>
            <a:r>
              <a:rPr lang="zh-CN" altLang="en-US" strike="noStrike" noProof="1"/>
              <a:t>第三级</a:t>
            </a:r>
          </a:p>
          <a:p>
            <a:pPr lvl="3" fontAlgn="base"/>
            <a:r>
              <a:rPr lang="zh-CN" altLang="en-US" strike="noStrike" noProof="1"/>
              <a:t>第四级</a:t>
            </a:r>
          </a:p>
          <a:p>
            <a:pPr lvl="4" fontAlgn="base"/>
            <a:r>
              <a:rPr lang="zh-CN" altLang="en-US" strike="noStrike" noProof="1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1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1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98A61D02-9D9C-4436-9CDA-5FCC928CB330}" type="slidenum">
              <a:rPr kumimoji="0" lang="zh-CN" altLang="en-US" sz="1400" b="0" i="0" u="none" strike="noStrike" kern="1200" cap="none" spc="0" normalizeH="0" baseline="0" noProof="1">
                <a:ln>
                  <a:noFill/>
                </a:ln>
                <a:solidFill>
                  <a:srgbClr val="008080"/>
                </a:solidFill>
                <a:effectLst/>
                <a:uLnTx/>
                <a:uFillTx/>
                <a:latin typeface="Arial" panose="020B0604020202020204"/>
                <a:ea typeface="微软雅黑" panose="020B0503020204020204" charset="-122"/>
                <a:cs typeface="+mn-cs"/>
              </a:rPr>
              <a:t>‹#›</a:t>
            </a:fld>
            <a:endParaRPr kumimoji="0" lang="zh-CN" altLang="en-US" sz="1400" b="0" i="0" u="none" strike="noStrike" kern="1200" cap="none" spc="0" normalizeH="0" baseline="0" noProof="1">
              <a:ln>
                <a:noFill/>
              </a:ln>
              <a:solidFill>
                <a:srgbClr val="008080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</p:spTree>
  </p:cSld>
  <p:clrMapOvr>
    <a:masterClrMapping/>
  </p:clrMapOvr>
  <p:hf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base"/>
            <a:r>
              <a:rPr lang="zh-CN" altLang="en-US" strike="noStrike" noProof="1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1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1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cs"/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98A61D02-9D9C-4436-9CDA-5FCC928CB330}" type="slidenum">
              <a:rPr kumimoji="0" lang="zh-CN" altLang="en-US" sz="1400" b="0" i="0" u="none" strike="noStrike" kern="1200" cap="none" spc="0" normalizeH="0" baseline="0" noProof="1">
                <a:ln>
                  <a:noFill/>
                </a:ln>
                <a:solidFill>
                  <a:srgbClr val="008080"/>
                </a:solidFill>
                <a:effectLst/>
                <a:uLnTx/>
                <a:uFillTx/>
                <a:latin typeface="Arial" panose="020B0604020202020204"/>
                <a:ea typeface="微软雅黑" panose="020B0503020204020204" charset="-122"/>
                <a:cs typeface="+mn-cs"/>
              </a:rPr>
              <a:t>‹#›</a:t>
            </a:fld>
            <a:endParaRPr kumimoji="0" lang="zh-CN" altLang="en-US" sz="1400" b="0" i="0" u="none" strike="noStrike" kern="1200" cap="none" spc="0" normalizeH="0" baseline="0" noProof="1">
              <a:ln>
                <a:noFill/>
              </a:ln>
              <a:solidFill>
                <a:srgbClr val="008080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</p:spTree>
  </p:cSld>
  <p:clrMapOvr>
    <a:masterClrMapping/>
  </p:clrMapOvr>
  <p:hf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1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1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98A61D02-9D9C-4436-9CDA-5FCC928CB330}" type="slidenum">
              <a:rPr kumimoji="0" lang="zh-CN" altLang="en-US" sz="1400" b="0" i="0" u="none" strike="noStrike" kern="1200" cap="none" spc="0" normalizeH="0" baseline="0" noProof="1">
                <a:ln>
                  <a:noFill/>
                </a:ln>
                <a:solidFill>
                  <a:srgbClr val="008080"/>
                </a:solidFill>
                <a:effectLst/>
                <a:uLnTx/>
                <a:uFillTx/>
                <a:latin typeface="Arial" panose="020B0604020202020204"/>
                <a:ea typeface="微软雅黑" panose="020B0503020204020204" charset="-122"/>
                <a:cs typeface="+mn-cs"/>
              </a:rPr>
              <a:t>‹#›</a:t>
            </a:fld>
            <a:endParaRPr kumimoji="0" lang="zh-CN" altLang="en-US" sz="1400" b="0" i="0" u="none" strike="noStrike" kern="1200" cap="none" spc="0" normalizeH="0" baseline="0" noProof="1">
              <a:ln>
                <a:noFill/>
              </a:ln>
              <a:solidFill>
                <a:srgbClr val="008080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</p:spTree>
  </p:cSld>
  <p:clrMapOvr>
    <a:masterClrMapping/>
  </p:clrMapOvr>
  <p:hf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hf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带小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灯片编号占位符 4"/>
          <p:cNvSpPr txBox="1">
            <a:spLocks noChangeArrowheads="1"/>
          </p:cNvSpPr>
          <p:nvPr userDrawn="1"/>
        </p:nvSpPr>
        <p:spPr bwMode="auto">
          <a:xfrm>
            <a:off x="9448800" y="6491290"/>
            <a:ext cx="27432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BB028C79-1660-4BC9-B876-AF01534AF792}" type="slidenum">
              <a:rPr kumimoji="0" lang="zh-CN" altLang="en-US" sz="1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rPr>
              <a:t>‹#›</a:t>
            </a:fld>
            <a:endParaRPr kumimoji="0" lang="zh-CN" altLang="en-US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527383" y="116632"/>
            <a:ext cx="11425269" cy="654032"/>
          </a:xfrm>
        </p:spPr>
        <p:txBody>
          <a:bodyPr/>
          <a:lstStyle>
            <a:lvl1pPr algn="l">
              <a:defRPr lang="zh-CN" altLang="en-US" sz="2800" b="1" kern="1200" dirty="0">
                <a:solidFill>
                  <a:schemeClr val="accent1">
                    <a:lumMod val="75000"/>
                  </a:schemeClr>
                </a:solidFill>
                <a:effectLst>
                  <a:glow rad="127000">
                    <a:schemeClr val="bg1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+mj-cs"/>
              </a:defRPr>
            </a:lvl1pPr>
          </a:lstStyle>
          <a:p>
            <a:r>
              <a:rPr lang="zh-CN" altLang="en-US" noProof="1"/>
              <a:t>单击此处编辑母版标题样式</a:t>
            </a:r>
          </a:p>
        </p:txBody>
      </p:sp>
      <p:sp>
        <p:nvSpPr>
          <p:cNvPr id="7" name="内容占位符 2"/>
          <p:cNvSpPr>
            <a:spLocks noGrp="1"/>
          </p:cNvSpPr>
          <p:nvPr>
            <p:ph idx="1"/>
          </p:nvPr>
        </p:nvSpPr>
        <p:spPr>
          <a:xfrm>
            <a:off x="336000" y="1431588"/>
            <a:ext cx="11520000" cy="2213439"/>
          </a:xfrm>
        </p:spPr>
        <p:txBody>
          <a:bodyPr lIns="36000" tIns="36000" rIns="36000" bIns="36000">
            <a:noAutofit/>
          </a:bodyPr>
          <a:lstStyle>
            <a:lvl1pPr marL="360045" indent="-360045" algn="just">
              <a:lnSpc>
                <a:spcPct val="110000"/>
              </a:lnSpc>
              <a:spcBef>
                <a:spcPts val="600"/>
              </a:spcBef>
              <a:buSzPct val="80000"/>
              <a:buFont typeface="Wingdings" panose="05000000000000000000" pitchFamily="2" charset="2"/>
              <a:buChar char="p"/>
              <a:defRPr sz="2400"/>
            </a:lvl1pPr>
            <a:lvl2pPr marL="742950" indent="-285750" algn="just">
              <a:spcBef>
                <a:spcPts val="600"/>
              </a:spcBef>
              <a:buSzPct val="80000"/>
              <a:buFont typeface="Arial" panose="020B0604020202020204" pitchFamily="34" charset="0"/>
              <a:buChar char="•"/>
              <a:defRPr sz="2000"/>
            </a:lvl2pPr>
            <a:lvl3pPr marL="1143000" indent="-228600" algn="just">
              <a:buSzPct val="80000"/>
              <a:buFont typeface="Wingdings" panose="05000000000000000000" pitchFamily="2" charset="2"/>
              <a:buChar char="p"/>
              <a:defRPr sz="1800"/>
            </a:lvl3pPr>
            <a:lvl4pPr marL="1600200" indent="-228600" algn="just">
              <a:buSzPct val="80000"/>
              <a:buFont typeface="Wingdings" panose="05000000000000000000" pitchFamily="2" charset="2"/>
              <a:buChar char="p"/>
              <a:defRPr sz="1600"/>
            </a:lvl4pPr>
            <a:lvl5pPr marL="2057400" indent="-228600" algn="just">
              <a:buSzPct val="80000"/>
              <a:buFont typeface="Wingdings" panose="05000000000000000000" pitchFamily="2" charset="2"/>
              <a:buChar char="p"/>
              <a:defRPr sz="1600"/>
            </a:lvl5pPr>
          </a:lstStyle>
          <a:p>
            <a:pPr lvl="0"/>
            <a:r>
              <a:rPr lang="zh-CN" altLang="en-US" noProof="1"/>
              <a:t>单击此处编辑母版文本样式</a:t>
            </a:r>
          </a:p>
          <a:p>
            <a:pPr lvl="1"/>
            <a:r>
              <a:rPr lang="zh-CN" altLang="en-US" noProof="1"/>
              <a:t>第二级</a:t>
            </a:r>
          </a:p>
          <a:p>
            <a:pPr lvl="2"/>
            <a:r>
              <a:rPr lang="zh-CN" altLang="en-US" noProof="1"/>
              <a:t>第三级</a:t>
            </a:r>
          </a:p>
          <a:p>
            <a:pPr lvl="3"/>
            <a:r>
              <a:rPr lang="zh-CN" altLang="en-US" noProof="1"/>
              <a:t>第四级</a:t>
            </a:r>
          </a:p>
          <a:p>
            <a:pPr lvl="4"/>
            <a:r>
              <a:rPr lang="zh-CN" altLang="en-US" noProof="1"/>
              <a:t>第五级</a:t>
            </a:r>
          </a:p>
        </p:txBody>
      </p:sp>
      <p:sp>
        <p:nvSpPr>
          <p:cNvPr id="13" name="文本占位符 12"/>
          <p:cNvSpPr>
            <a:spLocks noGrp="1"/>
          </p:cNvSpPr>
          <p:nvPr>
            <p:ph type="body" sz="quarter" idx="12"/>
          </p:nvPr>
        </p:nvSpPr>
        <p:spPr>
          <a:xfrm>
            <a:off x="386880" y="836712"/>
            <a:ext cx="11469760" cy="468000"/>
          </a:xfrm>
          <a:solidFill>
            <a:schemeClr val="accent1">
              <a:lumMod val="75000"/>
            </a:schemeClr>
          </a:solidFill>
          <a:ln>
            <a:noFill/>
          </a:ln>
        </p:spPr>
        <p:txBody>
          <a:bodyPr rtlCol="0" anchor="ctr">
            <a:noAutofit/>
          </a:bodyPr>
          <a:lstStyle>
            <a:lvl1pPr marL="0" indent="0">
              <a:buNone/>
              <a:defRPr lang="zh-CN" altLang="en-US" sz="2400" b="1" kern="100" spc="-30" dirty="0" smtClean="0">
                <a:solidFill>
                  <a:prstClr val="white"/>
                </a:solidFill>
                <a:latin typeface="微软雅黑" panose="020B0503020204020204" charset="-122"/>
                <a:ea typeface="微软雅黑" panose="020B0503020204020204" charset="-122"/>
                <a:cs typeface="Times New Roman" panose="02020603050405020304" pitchFamily="18" charset="0"/>
              </a:defRPr>
            </a:lvl1pPr>
          </a:lstStyle>
          <a:p>
            <a:pPr lvl="0"/>
            <a:r>
              <a:rPr lang="zh-CN" altLang="en-US" noProof="1"/>
              <a:t>单击此处编辑母版文本样式</a:t>
            </a:r>
          </a:p>
        </p:txBody>
      </p:sp>
      <p:sp>
        <p:nvSpPr>
          <p:cNvPr id="6" name="日期占位符 2"/>
          <p:cNvSpPr>
            <a:spLocks noGrp="1"/>
          </p:cNvSpPr>
          <p:nvPr>
            <p:ph type="dt" sz="half" idx="13"/>
          </p:nvPr>
        </p:nvSpPr>
        <p:spPr/>
        <p:txBody>
          <a:bodyPr/>
          <a:lstStyle>
            <a:lvl1pPr>
              <a:defRPr smtClean="0"/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A3DBEEBB-DCF3-45B3-8282-2CE5325BA75C}" type="datetime1">
              <a:rPr kumimoji="0" lang="zh-CN" altLang="en-US" sz="1200" b="0" i="0" u="none" strike="noStrike" kern="1200" cap="none" spc="0" normalizeH="0" baseline="0" noProof="1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/>
                <a:ea typeface="微软雅黑" panose="020B0503020204020204" charset="-122"/>
                <a:cs typeface="+mn-cs"/>
              </a:rPr>
              <a:t>2025/6/27</a:t>
            </a:fld>
            <a:endParaRPr kumimoji="0" lang="zh-CN" altLang="en-US" sz="1200" b="0" i="0" u="none" strike="noStrike" kern="1200" cap="none" spc="0" normalizeH="0" baseline="0" noProof="1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8" name="页脚占位符 3"/>
          <p:cNvSpPr>
            <a:spLocks noGrp="1"/>
          </p:cNvSpPr>
          <p:nvPr>
            <p:ph type="ftr" sz="quarter" idx="14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1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cs"/>
            </a:endParaRPr>
          </a:p>
        </p:txBody>
      </p:sp>
      <p:sp>
        <p:nvSpPr>
          <p:cNvPr id="9" name="灯片编号占位符 2"/>
          <p:cNvSpPr>
            <a:spLocks noGrp="1"/>
          </p:cNvSpPr>
          <p:nvPr>
            <p:ph type="sldNum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24A7EC26-06F4-4159-AF96-3C7212AFA109}" type="slidenum">
              <a:rPr kumimoji="0" lang="zh-CN" altLang="en-US" sz="1400" b="0" i="0" u="none" strike="noStrike" kern="1200" cap="none" spc="0" normalizeH="0" baseline="0" noProof="1">
                <a:ln>
                  <a:noFill/>
                </a:ln>
                <a:solidFill>
                  <a:srgbClr val="008080"/>
                </a:solidFill>
                <a:effectLst/>
                <a:uLnTx/>
                <a:uFillTx/>
                <a:latin typeface="Arial" panose="020B0604020202020204"/>
                <a:ea typeface="微软雅黑" panose="020B0503020204020204" charset="-122"/>
                <a:cs typeface="+mn-cs"/>
              </a:rPr>
              <a:t>‹#›</a:t>
            </a:fld>
            <a:endParaRPr kumimoji="0" lang="zh-CN" altLang="en-US" sz="1400" b="0" i="0" u="none" strike="noStrike" kern="1200" cap="none" spc="0" normalizeH="0" baseline="0" noProof="1">
              <a:ln>
                <a:noFill/>
              </a:ln>
              <a:solidFill>
                <a:srgbClr val="008080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</p:spTree>
  </p:cSld>
  <p:clrMapOvr>
    <a:masterClrMapping/>
  </p:clrMapOvr>
  <p:hf hdr="0" ftr="0" dt="0"/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标题占位符 1"/>
          <p:cNvSpPr>
            <a:spLocks noGrp="1"/>
          </p:cNvSpPr>
          <p:nvPr>
            <p:ph type="title"/>
          </p:nvPr>
        </p:nvSpPr>
        <p:spPr>
          <a:xfrm>
            <a:off x="696913" y="219075"/>
            <a:ext cx="11037887" cy="776288"/>
          </a:xfrm>
          <a:prstGeom prst="rect">
            <a:avLst/>
          </a:prstGeom>
          <a:noFill/>
          <a:ln w="9525">
            <a:noFill/>
          </a:ln>
        </p:spPr>
        <p:txBody>
          <a:bodyPr anchor="ctr"/>
          <a:lstStyle/>
          <a:p>
            <a:pPr lvl="0"/>
            <a:r>
              <a:rPr lang="zh-CN" altLang="en-US" dirty="0"/>
              <a:t>单击此处编辑母版标题样式</a:t>
            </a:r>
          </a:p>
        </p:txBody>
      </p:sp>
      <p:sp>
        <p:nvSpPr>
          <p:cNvPr id="1027" name="文本占位符 2"/>
          <p:cNvSpPr>
            <a:spLocks noGrp="1"/>
          </p:cNvSpPr>
          <p:nvPr>
            <p:ph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 w="9525">
            <a:noFill/>
          </a:ln>
        </p:spPr>
        <p:txBody>
          <a:bodyPr anchor="t"/>
          <a:lstStyle/>
          <a:p>
            <a:pPr lvl="0" indent="-228600"/>
            <a:r>
              <a:rPr lang="zh-CN" altLang="en-US" dirty="0"/>
              <a:t>编辑母版文本样式</a:t>
            </a:r>
          </a:p>
          <a:p>
            <a:pPr lvl="1" indent="-228600"/>
            <a:r>
              <a:rPr lang="zh-CN" altLang="en-US" dirty="0"/>
              <a:t>第二级</a:t>
            </a:r>
          </a:p>
          <a:p>
            <a:pPr lvl="2" indent="-228600"/>
            <a:r>
              <a:rPr lang="zh-CN" altLang="en-US" dirty="0"/>
              <a:t>第三级</a:t>
            </a:r>
          </a:p>
          <a:p>
            <a:pPr lvl="3" indent="-228600"/>
            <a:r>
              <a:rPr lang="zh-CN" altLang="en-US" dirty="0"/>
              <a:t>第四级</a:t>
            </a:r>
          </a:p>
          <a:p>
            <a:pPr lvl="4" indent="-228600"/>
            <a:r>
              <a:rPr lang="zh-CN" altLang="en-US" dirty="0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defRPr sz="1200" noProof="1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1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defRPr sz="1200" noProof="1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1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9361488" y="6478588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eaLnBrk="1" fontAlgn="auto" hangingPunct="1">
              <a:defRPr sz="1400" noProof="1">
                <a:solidFill>
                  <a:srgbClr val="008080"/>
                </a:solidFill>
                <a:latin typeface="+mn-lt"/>
                <a:ea typeface="+mn-ea"/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98A61D02-9D9C-4436-9CDA-5FCC928CB330}" type="slidenum">
              <a:rPr kumimoji="0" lang="zh-CN" altLang="en-US" sz="1400" b="0" i="0" u="none" strike="noStrike" kern="1200" cap="none" spc="0" normalizeH="0" baseline="0" noProof="1">
                <a:ln>
                  <a:noFill/>
                </a:ln>
                <a:solidFill>
                  <a:srgbClr val="008080"/>
                </a:solidFill>
                <a:effectLst/>
                <a:uLnTx/>
                <a:uFillTx/>
                <a:latin typeface="Arial" panose="020B0604020202020204"/>
                <a:ea typeface="微软雅黑" panose="020B0503020204020204" charset="-122"/>
                <a:cs typeface="+mn-cs"/>
              </a:rPr>
              <a:t>‹#›</a:t>
            </a:fld>
            <a:endParaRPr kumimoji="0" lang="zh-CN" altLang="en-US" sz="1400" b="0" i="0" u="none" strike="noStrike" kern="1200" cap="none" spc="0" normalizeH="0" baseline="0" noProof="1">
              <a:ln>
                <a:noFill/>
              </a:ln>
              <a:solidFill>
                <a:srgbClr val="008080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grpSp>
        <p:nvGrpSpPr>
          <p:cNvPr id="9" name="组合 8"/>
          <p:cNvGrpSpPr/>
          <p:nvPr userDrawn="1"/>
        </p:nvGrpSpPr>
        <p:grpSpPr>
          <a:xfrm>
            <a:off x="398235" y="214728"/>
            <a:ext cx="127000" cy="647700"/>
            <a:chOff x="1752600" y="1765300"/>
            <a:chExt cx="127000" cy="647700"/>
          </a:xfrm>
        </p:grpSpPr>
        <p:sp>
          <p:nvSpPr>
            <p:cNvPr id="10" name="矩形 9"/>
            <p:cNvSpPr/>
            <p:nvPr userDrawn="1"/>
          </p:nvSpPr>
          <p:spPr>
            <a:xfrm>
              <a:off x="1752600" y="1765300"/>
              <a:ext cx="127000" cy="127000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微软雅黑" panose="020B0503020204020204" charset="-122"/>
                <a:cs typeface="+mn-cs"/>
              </a:endParaRPr>
            </a:p>
          </p:txBody>
        </p:sp>
        <p:sp>
          <p:nvSpPr>
            <p:cNvPr id="11" name="矩形 10"/>
            <p:cNvSpPr/>
            <p:nvPr userDrawn="1"/>
          </p:nvSpPr>
          <p:spPr>
            <a:xfrm>
              <a:off x="1752600" y="1938867"/>
              <a:ext cx="127000" cy="127000"/>
            </a:xfrm>
            <a:prstGeom prst="rect">
              <a:avLst/>
            </a:prstGeom>
            <a:solidFill>
              <a:schemeClr val="accent1">
                <a:alpha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微软雅黑" panose="020B0503020204020204" charset="-122"/>
                <a:cs typeface="+mn-cs"/>
              </a:endParaRPr>
            </a:p>
          </p:txBody>
        </p:sp>
        <p:sp>
          <p:nvSpPr>
            <p:cNvPr id="12" name="矩形 11"/>
            <p:cNvSpPr/>
            <p:nvPr userDrawn="1"/>
          </p:nvSpPr>
          <p:spPr>
            <a:xfrm>
              <a:off x="1752600" y="2112434"/>
              <a:ext cx="127000" cy="127000"/>
            </a:xfrm>
            <a:prstGeom prst="rect">
              <a:avLst/>
            </a:prstGeom>
            <a:solidFill>
              <a:schemeClr val="accent1"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微软雅黑" panose="020B0503020204020204" charset="-122"/>
                <a:cs typeface="+mn-cs"/>
              </a:endParaRPr>
            </a:p>
          </p:txBody>
        </p:sp>
        <p:sp>
          <p:nvSpPr>
            <p:cNvPr id="13" name="矩形 12"/>
            <p:cNvSpPr/>
            <p:nvPr userDrawn="1"/>
          </p:nvSpPr>
          <p:spPr>
            <a:xfrm>
              <a:off x="1752600" y="2286000"/>
              <a:ext cx="127000" cy="127000"/>
            </a:xfrm>
            <a:prstGeom prst="rect">
              <a:avLst/>
            </a:prstGeom>
            <a:solidFill>
              <a:schemeClr val="accent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微软雅黑" panose="020B0503020204020204" charset="-122"/>
                <a:cs typeface="+mn-cs"/>
              </a:endParaRPr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</p:sldLayoutIdLst>
  <p:hf hdr="0" ftr="0" dt="0"/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000" b="1" kern="1200">
          <a:solidFill>
            <a:srgbClr val="127CDC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000" b="1">
          <a:solidFill>
            <a:srgbClr val="008080"/>
          </a:solidFill>
          <a:latin typeface="Arial" panose="020B0604020202020204" pitchFamily="34" charset="0"/>
          <a:ea typeface="微软雅黑" panose="020B0503020204020204" charset="-122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000" b="1">
          <a:solidFill>
            <a:srgbClr val="008080"/>
          </a:solidFill>
          <a:latin typeface="Arial" panose="020B0604020202020204" pitchFamily="34" charset="0"/>
          <a:ea typeface="微软雅黑" panose="020B0503020204020204" charset="-122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000" b="1">
          <a:solidFill>
            <a:srgbClr val="008080"/>
          </a:solidFill>
          <a:latin typeface="Arial" panose="020B0604020202020204" pitchFamily="34" charset="0"/>
          <a:ea typeface="微软雅黑" panose="020B0503020204020204" charset="-122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000" b="1">
          <a:solidFill>
            <a:srgbClr val="008080"/>
          </a:solidFill>
          <a:latin typeface="Arial" panose="020B0604020202020204" pitchFamily="34" charset="0"/>
          <a:ea typeface="微软雅黑" panose="020B0503020204020204" charset="-122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000" b="1">
          <a:solidFill>
            <a:srgbClr val="008080"/>
          </a:solidFill>
          <a:latin typeface="Arial" panose="020B0604020202020204" pitchFamily="34" charset="0"/>
          <a:ea typeface="微软雅黑" panose="020B0503020204020204" charset="-122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000" b="1">
          <a:solidFill>
            <a:srgbClr val="008080"/>
          </a:solidFill>
          <a:latin typeface="Arial" panose="020B0604020202020204" pitchFamily="34" charset="0"/>
          <a:ea typeface="微软雅黑" panose="020B0503020204020204" charset="-122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000" b="1">
          <a:solidFill>
            <a:srgbClr val="008080"/>
          </a:solidFill>
          <a:latin typeface="Arial" panose="020B0604020202020204" pitchFamily="34" charset="0"/>
          <a:ea typeface="微软雅黑" panose="020B0503020204020204" charset="-122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000" b="1">
          <a:solidFill>
            <a:srgbClr val="008080"/>
          </a:solidFill>
          <a:latin typeface="Arial" panose="020B0604020202020204" pitchFamily="34" charset="0"/>
          <a:ea typeface="微软雅黑" panose="020B0503020204020204" charset="-122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tags" Target="../tags/tag9.xml"/><Relationship Id="rId3" Type="http://schemas.openxmlformats.org/officeDocument/2006/relationships/tags" Target="../tags/tag4.xml"/><Relationship Id="rId7" Type="http://schemas.openxmlformats.org/officeDocument/2006/relationships/tags" Target="../tags/tag8.xml"/><Relationship Id="rId2" Type="http://schemas.openxmlformats.org/officeDocument/2006/relationships/tags" Target="../tags/tag3.xml"/><Relationship Id="rId1" Type="http://schemas.openxmlformats.org/officeDocument/2006/relationships/tags" Target="../tags/tag2.xml"/><Relationship Id="rId6" Type="http://schemas.openxmlformats.org/officeDocument/2006/relationships/tags" Target="../tags/tag7.xml"/><Relationship Id="rId11" Type="http://schemas.openxmlformats.org/officeDocument/2006/relationships/image" Target="../media/image2.jpeg"/><Relationship Id="rId5" Type="http://schemas.openxmlformats.org/officeDocument/2006/relationships/tags" Target="../tags/tag6.xml"/><Relationship Id="rId10" Type="http://schemas.openxmlformats.org/officeDocument/2006/relationships/slideLayout" Target="../slideLayouts/slideLayout2.xml"/><Relationship Id="rId4" Type="http://schemas.openxmlformats.org/officeDocument/2006/relationships/tags" Target="../tags/tag5.xml"/><Relationship Id="rId9" Type="http://schemas.openxmlformats.org/officeDocument/2006/relationships/tags" Target="../tags/tag10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5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2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矩形 2"/>
          <p:cNvSpPr txBox="1">
            <a:spLocks noChangeArrowheads="1"/>
          </p:cNvSpPr>
          <p:nvPr/>
        </p:nvSpPr>
        <p:spPr bwMode="auto">
          <a:xfrm>
            <a:off x="2291071" y="2088104"/>
            <a:ext cx="7475270" cy="8299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20000"/>
              </a:lnSpc>
              <a:spcBef>
                <a:spcPct val="0"/>
              </a:spcBef>
              <a:spcAft>
                <a:spcPts val="1200"/>
              </a:spcAft>
              <a:buClrTx/>
              <a:buSzTx/>
              <a:buFontTx/>
              <a:buNone/>
              <a:defRPr/>
            </a:pP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047CC2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rPr>
              <a:t>软件组</a:t>
            </a:r>
            <a:r>
              <a:rPr kumimoji="0" lang="zh-CN" sz="4000" b="1" i="0" u="none" strike="noStrike" kern="1200" cap="none" spc="0" normalizeH="0" baseline="0" noProof="0" dirty="0" err="1">
                <a:ln>
                  <a:noFill/>
                </a:ln>
                <a:solidFill>
                  <a:srgbClr val="047CC2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rPr>
              <a:t>月</a:t>
            </a:r>
            <a:r>
              <a:rPr kumimoji="0" sz="4000" b="1" i="0" u="none" strike="noStrike" kern="1200" cap="none" spc="0" normalizeH="0" baseline="0" noProof="0" dirty="0" err="1">
                <a:ln>
                  <a:noFill/>
                </a:ln>
                <a:solidFill>
                  <a:srgbClr val="047CC2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rPr>
              <a:t>例会汇报</a:t>
            </a:r>
            <a:endParaRPr kumimoji="0" lang="zh-CN" altLang="en-US" sz="4000" b="1" i="0" u="none" strike="noStrike" kern="1200" cap="none" spc="0" normalizeH="0" baseline="0" noProof="0" dirty="0">
              <a:ln>
                <a:noFill/>
              </a:ln>
              <a:solidFill>
                <a:srgbClr val="047CC2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  <a:sym typeface="Arial" panose="020B0604020202020204" pitchFamily="34" charset="0"/>
            </a:endParaRPr>
          </a:p>
        </p:txBody>
      </p:sp>
      <p:sp>
        <p:nvSpPr>
          <p:cNvPr id="4" name="矩形 5"/>
          <p:cNvSpPr/>
          <p:nvPr/>
        </p:nvSpPr>
        <p:spPr>
          <a:xfrm>
            <a:off x="2291071" y="3198970"/>
            <a:ext cx="7475271" cy="662297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/>
          <a:p>
            <a:pPr algn="ctr">
              <a:lnSpc>
                <a:spcPct val="150000"/>
              </a:lnSpc>
              <a:spcBef>
                <a:spcPts val="600"/>
              </a:spcBef>
              <a:buFont typeface="Arial" panose="020B0604020202020204" pitchFamily="34" charset="0"/>
              <a:buNone/>
            </a:pPr>
            <a:r>
              <a:rPr lang="zh-CN" altLang="en-US" sz="2800" dirty="0">
                <a:solidFill>
                  <a:srgbClr val="262626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黑体" panose="02010609060101010101" pitchFamily="49" charset="-122"/>
              </a:rPr>
              <a:t>汇报人：郭翼泽</a:t>
            </a:r>
            <a:r>
              <a:rPr lang="zh-CN" altLang="en-US" sz="2800" dirty="0">
                <a:solidFill>
                  <a:srgbClr val="262626"/>
                </a:solidFill>
                <a:latin typeface="微软雅黑" panose="020B0503020204020204" charset="-122"/>
                <a:sym typeface="黑体" panose="02010609060101010101" pitchFamily="49" charset="-122"/>
              </a:rPr>
              <a:t>               </a:t>
            </a:r>
          </a:p>
        </p:txBody>
      </p:sp>
      <p:sp>
        <p:nvSpPr>
          <p:cNvPr id="2" name="矩形 5"/>
          <p:cNvSpPr/>
          <p:nvPr/>
        </p:nvSpPr>
        <p:spPr>
          <a:xfrm>
            <a:off x="2290834" y="4040980"/>
            <a:ext cx="7475271" cy="737235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/>
          <a:p>
            <a:pPr algn="ctr">
              <a:lnSpc>
                <a:spcPct val="150000"/>
              </a:lnSpc>
              <a:spcBef>
                <a:spcPts val="600"/>
              </a:spcBef>
              <a:buFont typeface="Arial" panose="020B0604020202020204" pitchFamily="34" charset="0"/>
              <a:buNone/>
            </a:pPr>
            <a:fld id="{BB962C8B-B14F-4D97-AF65-F5344CB8AC3E}" type="datetime2">
              <a:rPr lang="zh-CN" altLang="zh-CN" sz="2800" dirty="0">
                <a:solidFill>
                  <a:srgbClr val="262626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黑体" panose="02010609060101010101" pitchFamily="49" charset="-122"/>
              </a:rPr>
              <a:t>2025年6月27日</a:t>
            </a:fld>
            <a:r>
              <a:rPr lang="zh-CN" altLang="en-US" sz="2800" dirty="0">
                <a:solidFill>
                  <a:srgbClr val="262626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黑体" panose="02010609060101010101" pitchFamily="49" charset="-122"/>
              </a:rPr>
              <a:t>   </a:t>
            </a:r>
            <a:r>
              <a:rPr lang="zh-CN" altLang="en-US" sz="2800" dirty="0">
                <a:solidFill>
                  <a:srgbClr val="262626"/>
                </a:solidFill>
                <a:latin typeface="微软雅黑" panose="020B0503020204020204" charset="-122"/>
                <a:sym typeface="黑体" panose="02010609060101010101" pitchFamily="49" charset="-122"/>
              </a:rPr>
              <a:t>               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0" y="1772885"/>
            <a:ext cx="8977243" cy="5085115"/>
          </a:xfrm>
          <a:prstGeom prst="rect">
            <a:avLst/>
          </a:prstGeom>
        </p:spPr>
      </p:pic>
      <p:sp>
        <p:nvSpPr>
          <p:cNvPr id="10" name="矩形 9"/>
          <p:cNvSpPr/>
          <p:nvPr/>
        </p:nvSpPr>
        <p:spPr>
          <a:xfrm>
            <a:off x="992727" y="2220686"/>
            <a:ext cx="2220686" cy="7067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lang="zh-CN" altLang="en-US" sz="4000" b="1" dirty="0">
                <a:solidFill>
                  <a:srgbClr val="127CDC"/>
                </a:solidFill>
                <a:latin typeface="微软雅黑" panose="020B0503020204020204" charset="-122"/>
              </a:rPr>
              <a:t>汇报提纲</a:t>
            </a:r>
          </a:p>
        </p:txBody>
      </p:sp>
      <p:sp>
        <p:nvSpPr>
          <p:cNvPr id="22" name="MH_Others_2"/>
          <p:cNvSpPr txBox="1"/>
          <p:nvPr>
            <p:custDataLst>
              <p:tags r:id="rId1"/>
            </p:custDataLst>
          </p:nvPr>
        </p:nvSpPr>
        <p:spPr>
          <a:xfrm>
            <a:off x="2043526" y="2976113"/>
            <a:ext cx="2794338" cy="43053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50000"/>
                    <a:lumOff val="50000"/>
                  </a:srgbClr>
                </a:solidFill>
                <a:effectLst/>
                <a:uLnTx/>
                <a:uFillTx/>
                <a:ea typeface="微软雅黑" panose="020B0503020204020204" charset="-122"/>
                <a:cs typeface="+mn-cs"/>
                <a:sym typeface="Arial" panose="020B0604020202020204" pitchFamily="34" charset="0"/>
              </a:rPr>
              <a:t>CONTENTS</a:t>
            </a:r>
            <a:endParaRPr kumimoji="0" lang="zh-CN" altLang="en-US" sz="2800" b="1" i="0" u="none" strike="noStrike" kern="1200" cap="none" spc="0" normalizeH="0" baseline="0" noProof="0" dirty="0">
              <a:ln>
                <a:noFill/>
              </a:ln>
              <a:solidFill>
                <a:srgbClr val="000000">
                  <a:lumMod val="50000"/>
                  <a:lumOff val="50000"/>
                </a:srgbClr>
              </a:solidFill>
              <a:effectLst/>
              <a:uLnTx/>
              <a:uFillTx/>
              <a:ea typeface="微软雅黑" panose="020B0503020204020204" charset="-122"/>
              <a:cs typeface="+mn-cs"/>
              <a:sym typeface="Arial" panose="020B0604020202020204" pitchFamily="34" charset="0"/>
            </a:endParaRPr>
          </a:p>
        </p:txBody>
      </p:sp>
      <p:sp>
        <p:nvSpPr>
          <p:cNvPr id="3" name="灯片编号占位符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98A61D02-9D9C-4436-9CDA-5FCC928CB330}" type="slidenum">
              <a:rPr kumimoji="0" lang="zh-CN" altLang="en-US" sz="1400" b="0" i="0" u="none" strike="noStrike" kern="1200" cap="none" spc="0" normalizeH="0" baseline="0" noProof="1">
                <a:ln>
                  <a:noFill/>
                </a:ln>
                <a:solidFill>
                  <a:srgbClr val="00808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2</a:t>
            </a:fld>
            <a:endParaRPr kumimoji="0" lang="zh-CN" altLang="en-US" sz="1400" b="0" i="0" u="none" strike="noStrike" kern="1200" cap="none" spc="0" normalizeH="0" baseline="0" noProof="1">
              <a:ln>
                <a:noFill/>
              </a:ln>
              <a:solidFill>
                <a:srgbClr val="00808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cxnSp>
        <p:nvCxnSpPr>
          <p:cNvPr id="9" name="直接连接符 8"/>
          <p:cNvCxnSpPr/>
          <p:nvPr>
            <p:custDataLst>
              <p:tags r:id="rId2"/>
            </p:custDataLst>
          </p:nvPr>
        </p:nvCxnSpPr>
        <p:spPr>
          <a:xfrm>
            <a:off x="4409440" y="2345690"/>
            <a:ext cx="6480000" cy="0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矩形 10"/>
          <p:cNvSpPr/>
          <p:nvPr>
            <p:custDataLst>
              <p:tags r:id="rId3"/>
            </p:custDataLst>
          </p:nvPr>
        </p:nvSpPr>
        <p:spPr>
          <a:xfrm>
            <a:off x="4409440" y="1777365"/>
            <a:ext cx="6583680" cy="52197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l">
              <a:defRPr/>
            </a:pPr>
            <a:r>
              <a:rPr lang="zh-CN" altLang="en-US" sz="2800" kern="0" dirty="0">
                <a:solidFill>
                  <a:schemeClr val="tx1"/>
                </a:solidFill>
                <a:latin typeface="微软雅黑" panose="020B0503020204020204" charset="-122"/>
              </a:rPr>
              <a:t>一、团队建设工作</a:t>
            </a:r>
          </a:p>
        </p:txBody>
      </p:sp>
      <p:cxnSp>
        <p:nvCxnSpPr>
          <p:cNvPr id="2" name="直接连接符 1"/>
          <p:cNvCxnSpPr/>
          <p:nvPr>
            <p:custDataLst>
              <p:tags r:id="rId4"/>
            </p:custDataLst>
          </p:nvPr>
        </p:nvCxnSpPr>
        <p:spPr>
          <a:xfrm>
            <a:off x="4409440" y="3073400"/>
            <a:ext cx="6480000" cy="0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矩形 7"/>
          <p:cNvSpPr/>
          <p:nvPr>
            <p:custDataLst>
              <p:tags r:id="rId5"/>
            </p:custDataLst>
          </p:nvPr>
        </p:nvSpPr>
        <p:spPr>
          <a:xfrm>
            <a:off x="4409440" y="2557145"/>
            <a:ext cx="3027680" cy="52197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>
              <a:defRPr/>
            </a:pPr>
            <a:r>
              <a:rPr lang="zh-CN" altLang="en-US" sz="2800" kern="0" dirty="0">
                <a:latin typeface="微软雅黑" panose="020B0503020204020204" charset="-122"/>
              </a:rPr>
              <a:t>二、科学研究工作</a:t>
            </a:r>
          </a:p>
        </p:txBody>
      </p:sp>
      <p:sp>
        <p:nvSpPr>
          <p:cNvPr id="5" name="矩形 4"/>
          <p:cNvSpPr/>
          <p:nvPr>
            <p:custDataLst>
              <p:tags r:id="rId6"/>
            </p:custDataLst>
          </p:nvPr>
        </p:nvSpPr>
        <p:spPr>
          <a:xfrm>
            <a:off x="4409440" y="3348355"/>
            <a:ext cx="6114415" cy="9531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>
              <a:defRPr/>
            </a:pPr>
            <a:r>
              <a:rPr lang="zh-CN" altLang="en-US" sz="2800" kern="0" dirty="0">
                <a:latin typeface="微软雅黑" panose="020B0503020204020204" charset="-122"/>
                <a:sym typeface="+mn-ea"/>
              </a:rPr>
              <a:t>三、考核指标进展</a:t>
            </a:r>
            <a:endParaRPr lang="zh-CN" altLang="en-US" sz="2800" kern="0" dirty="0">
              <a:latin typeface="微软雅黑" panose="020B0503020204020204" charset="-122"/>
            </a:endParaRPr>
          </a:p>
          <a:p>
            <a:pPr algn="l">
              <a:defRPr/>
            </a:pPr>
            <a:endParaRPr lang="zh-CN" altLang="en-US" sz="2800" kern="0" dirty="0">
              <a:latin typeface="微软雅黑" panose="020B0503020204020204" charset="-122"/>
            </a:endParaRPr>
          </a:p>
        </p:txBody>
      </p:sp>
      <p:cxnSp>
        <p:nvCxnSpPr>
          <p:cNvPr id="6" name="直接连接符 5"/>
          <p:cNvCxnSpPr/>
          <p:nvPr>
            <p:custDataLst>
              <p:tags r:id="rId7"/>
            </p:custDataLst>
          </p:nvPr>
        </p:nvCxnSpPr>
        <p:spPr>
          <a:xfrm>
            <a:off x="4409440" y="3850508"/>
            <a:ext cx="6480000" cy="0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矩形 12"/>
          <p:cNvSpPr/>
          <p:nvPr>
            <p:custDataLst>
              <p:tags r:id="rId8"/>
            </p:custDataLst>
          </p:nvPr>
        </p:nvSpPr>
        <p:spPr>
          <a:xfrm>
            <a:off x="4409440" y="4135120"/>
            <a:ext cx="6114415" cy="9531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>
              <a:defRPr/>
            </a:pPr>
            <a:r>
              <a:rPr lang="zh-CN" altLang="en-US" sz="2800" kern="0" dirty="0">
                <a:latin typeface="微软雅黑" panose="020B0503020204020204" charset="-122"/>
                <a:sym typeface="+mn-ea"/>
              </a:rPr>
              <a:t>四、</a:t>
            </a:r>
            <a:r>
              <a:rPr lang="zh-CN" altLang="en-US" sz="2800" kern="0" dirty="0">
                <a:latin typeface="微软雅黑" panose="020B0503020204020204" charset="-122"/>
              </a:rPr>
              <a:t>博士研究进展</a:t>
            </a:r>
          </a:p>
          <a:p>
            <a:pPr algn="l">
              <a:defRPr/>
            </a:pPr>
            <a:endParaRPr lang="zh-CN" altLang="en-US" sz="2800" kern="0" dirty="0">
              <a:latin typeface="微软雅黑" panose="020B0503020204020204" charset="-122"/>
            </a:endParaRPr>
          </a:p>
        </p:txBody>
      </p:sp>
      <p:cxnSp>
        <p:nvCxnSpPr>
          <p:cNvPr id="14" name="直接连接符 13"/>
          <p:cNvCxnSpPr/>
          <p:nvPr>
            <p:custDataLst>
              <p:tags r:id="rId9"/>
            </p:custDataLst>
          </p:nvPr>
        </p:nvCxnSpPr>
        <p:spPr>
          <a:xfrm>
            <a:off x="4409440" y="4637273"/>
            <a:ext cx="6480000" cy="0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标题 1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>
                <a:solidFill>
                  <a:srgbClr val="0078E7"/>
                </a:solidFill>
                <a:latin typeface="Arial" panose="020B0604020202020204" pitchFamily="34" charset="0"/>
                <a:ea typeface="微软雅黑" panose="020B0503020204020204" charset="-122"/>
                <a:sym typeface="微软雅黑" panose="020B0503020204020204" charset="-122"/>
              </a:rPr>
              <a:t>一、团队建设工作</a:t>
            </a:r>
            <a:endParaRPr lang="en-US" altLang="zh-CN" dirty="0">
              <a:solidFill>
                <a:srgbClr val="0078E7"/>
              </a:solidFill>
              <a:latin typeface="Arial" panose="020B0604020202020204" pitchFamily="34" charset="0"/>
              <a:ea typeface="微软雅黑" panose="020B0503020204020204" charset="-122"/>
              <a:sym typeface="微软雅黑" panose="020B0503020204020204" charset="-122"/>
            </a:endParaRPr>
          </a:p>
        </p:txBody>
      </p:sp>
      <p:sp>
        <p:nvSpPr>
          <p:cNvPr id="2" name="灯片编号占位符 1"/>
          <p:cNvSpPr>
            <a:spLocks noGrp="1"/>
          </p:cNvSpPr>
          <p:nvPr>
            <p:ph type="sldNum" sz="quarter" idx="12"/>
          </p:nvPr>
        </p:nvSpPr>
        <p:spPr>
          <a:xfrm>
            <a:off x="9333352" y="6478588"/>
            <a:ext cx="2743200" cy="365125"/>
          </a:xfr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98A61D02-9D9C-4436-9CDA-5FCC928CB330}" type="slidenum">
              <a:rPr kumimoji="0" lang="zh-CN" altLang="en-US" sz="1400" b="0" i="0" u="none" strike="noStrike" kern="1200" cap="none" spc="0" normalizeH="0" baseline="0" noProof="1">
                <a:ln>
                  <a:noFill/>
                </a:ln>
                <a:solidFill>
                  <a:srgbClr val="00808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3</a:t>
            </a:fld>
            <a:endParaRPr kumimoji="0" lang="zh-CN" altLang="en-US" sz="1400" b="0" i="0" u="none" strike="noStrike" kern="1200" cap="none" spc="0" normalizeH="0" baseline="0" noProof="1">
              <a:ln>
                <a:noFill/>
              </a:ln>
              <a:solidFill>
                <a:srgbClr val="00808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8" name="矩形 7"/>
          <p:cNvSpPr/>
          <p:nvPr>
            <p:custDataLst>
              <p:tags r:id="rId1"/>
            </p:custDataLst>
          </p:nvPr>
        </p:nvSpPr>
        <p:spPr>
          <a:xfrm>
            <a:off x="577055" y="995363"/>
            <a:ext cx="11371559" cy="5311390"/>
          </a:xfrm>
          <a:prstGeom prst="rect">
            <a:avLst/>
          </a:prstGeom>
          <a:noFill/>
          <a:ln w="12700"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pPr marL="342900" indent="-342900" algn="just">
              <a:lnSpc>
                <a:spcPct val="200000"/>
              </a:lnSpc>
              <a:buClr>
                <a:srgbClr val="000000"/>
              </a:buClr>
              <a:buFont typeface="Wingdings" panose="05000000000000000000" pitchFamily="2" charset="2"/>
              <a:buChar char="p"/>
            </a:pPr>
            <a:r>
              <a:rPr lang="zh-CN" altLang="en-US" sz="2000" b="1" dirty="0">
                <a:sym typeface="+mn-ea"/>
              </a:rPr>
              <a:t>人才招聘：</a:t>
            </a:r>
            <a:endParaRPr lang="en-US" altLang="zh-CN" sz="2000" b="1" dirty="0">
              <a:sym typeface="+mn-ea"/>
            </a:endParaRPr>
          </a:p>
          <a:p>
            <a:pPr algn="just">
              <a:lnSpc>
                <a:spcPct val="200000"/>
              </a:lnSpc>
              <a:buClr>
                <a:srgbClr val="000000"/>
              </a:buClr>
            </a:pPr>
            <a:r>
              <a:rPr lang="zh-CN" altLang="zh-CN" sz="1600" dirty="0"/>
              <a:t>面试海外人才</a:t>
            </a:r>
            <a:r>
              <a:rPr lang="en-US" altLang="zh-CN" sz="1600" dirty="0"/>
              <a:t>3</a:t>
            </a:r>
            <a:r>
              <a:rPr lang="zh-CN" altLang="zh-CN" sz="1600" dirty="0"/>
              <a:t>人，提报双聘人员（安怀信）岗位需求</a:t>
            </a:r>
            <a:r>
              <a:rPr lang="en-US" altLang="zh-CN" sz="1600" dirty="0"/>
              <a:t>4</a:t>
            </a:r>
            <a:r>
              <a:rPr lang="zh-CN" altLang="zh-CN" sz="1600" dirty="0"/>
              <a:t>人，跟进联培博士（清华大学）</a:t>
            </a:r>
            <a:r>
              <a:rPr lang="en-US" altLang="zh-CN" sz="1600" dirty="0"/>
              <a:t>1</a:t>
            </a:r>
            <a:r>
              <a:rPr lang="zh-CN" altLang="zh-CN" sz="1600" dirty="0"/>
              <a:t>人，提报社招岗位需求，参加实验室海外引才座谈交流</a:t>
            </a:r>
            <a:r>
              <a:rPr lang="zh-CN" altLang="en-US" sz="1600" dirty="0"/>
              <a:t>。</a:t>
            </a:r>
            <a:endParaRPr lang="en-US" altLang="zh-CN" sz="1600" dirty="0"/>
          </a:p>
          <a:p>
            <a:pPr marL="342900" indent="-342900" algn="just">
              <a:lnSpc>
                <a:spcPct val="200000"/>
              </a:lnSpc>
              <a:buClr>
                <a:srgbClr val="000000"/>
              </a:buClr>
              <a:buFont typeface="Wingdings" panose="05000000000000000000" pitchFamily="2" charset="2"/>
              <a:buChar char="p"/>
            </a:pPr>
            <a:r>
              <a:rPr lang="zh-CN" altLang="en-US" sz="2000" b="1" dirty="0">
                <a:sym typeface="+mn-ea"/>
              </a:rPr>
              <a:t>技术交流：</a:t>
            </a:r>
            <a:endParaRPr lang="en-US" altLang="zh-CN" sz="2000" b="1" dirty="0">
              <a:sym typeface="+mn-ea"/>
            </a:endParaRPr>
          </a:p>
          <a:p>
            <a:pPr lvl="0" indent="-342900" algn="just">
              <a:lnSpc>
                <a:spcPct val="200000"/>
              </a:lnSpc>
              <a:buClr>
                <a:srgbClr val="000000"/>
              </a:buClr>
              <a:buFont typeface="+mj-lt"/>
              <a:buAutoNum type="arabicPeriod"/>
            </a:pPr>
            <a:r>
              <a:rPr lang="zh-CN" altLang="zh-CN" sz="1600" dirty="0"/>
              <a:t>参加张成林博士关于《风力机叶片截面参数分析》的科研技术分享；</a:t>
            </a:r>
          </a:p>
          <a:p>
            <a:pPr lvl="0" indent="-342900" algn="just">
              <a:lnSpc>
                <a:spcPct val="200000"/>
              </a:lnSpc>
              <a:buClr>
                <a:srgbClr val="000000"/>
              </a:buClr>
              <a:buFont typeface="+mj-lt"/>
              <a:buAutoNum type="arabicPeriod"/>
            </a:pPr>
            <a:r>
              <a:rPr lang="zh-CN" altLang="zh-CN" sz="1600" dirty="0"/>
              <a:t>参加</a:t>
            </a:r>
            <a:r>
              <a:rPr lang="en-US" altLang="zh-CN" sz="1600" dirty="0"/>
              <a:t>Bladed</a:t>
            </a:r>
            <a:r>
              <a:rPr lang="zh-CN" altLang="zh-CN" sz="1600" dirty="0"/>
              <a:t>在线交流答疑；</a:t>
            </a:r>
          </a:p>
          <a:p>
            <a:pPr lvl="0" indent="-342900" algn="just">
              <a:lnSpc>
                <a:spcPct val="200000"/>
              </a:lnSpc>
              <a:buClr>
                <a:srgbClr val="000000"/>
              </a:buClr>
              <a:buFont typeface="+mj-lt"/>
              <a:buAutoNum type="arabicPeriod"/>
            </a:pPr>
            <a:r>
              <a:rPr lang="zh-CN" altLang="zh-CN" sz="1600" dirty="0"/>
              <a:t>参加内蒙古工业大学赵振宙教授关于《风力机空气动力学及其应用》的学术交流会；</a:t>
            </a:r>
          </a:p>
          <a:p>
            <a:pPr lvl="0" indent="-342900" algn="just">
              <a:lnSpc>
                <a:spcPct val="200000"/>
              </a:lnSpc>
              <a:buClr>
                <a:srgbClr val="000000"/>
              </a:buClr>
              <a:buFont typeface="+mj-lt"/>
              <a:buAutoNum type="arabicPeriod"/>
            </a:pPr>
            <a:r>
              <a:rPr lang="zh-CN" altLang="zh-CN" sz="1600" dirty="0"/>
              <a:t>参加智仿神州关于《有限元程序自动生成系统》的技术交流会；</a:t>
            </a:r>
            <a:endParaRPr lang="en-US" altLang="zh-CN" sz="1600" dirty="0"/>
          </a:p>
          <a:p>
            <a:pPr marL="342900" indent="-342900" algn="just">
              <a:lnSpc>
                <a:spcPct val="200000"/>
              </a:lnSpc>
              <a:buClr>
                <a:srgbClr val="000000"/>
              </a:buClr>
              <a:buFont typeface="Wingdings" panose="05000000000000000000" pitchFamily="2" charset="2"/>
              <a:buChar char="p"/>
            </a:pPr>
            <a:r>
              <a:rPr lang="zh-CN" altLang="en-US" sz="2000" b="1" dirty="0">
                <a:sym typeface="+mn-ea"/>
              </a:rPr>
              <a:t>采购计划：</a:t>
            </a:r>
            <a:endParaRPr lang="en-US" altLang="zh-CN" sz="2000" b="1" dirty="0">
              <a:sym typeface="+mn-ea"/>
            </a:endParaRPr>
          </a:p>
          <a:p>
            <a:pPr algn="just">
              <a:lnSpc>
                <a:spcPct val="200000"/>
              </a:lnSpc>
              <a:buClr>
                <a:srgbClr val="000000"/>
              </a:buClr>
            </a:pPr>
            <a:r>
              <a:rPr lang="zh-CN" altLang="zh-CN" sz="1600" dirty="0"/>
              <a:t>按照科创部最新要求，重新沟通高性能机架服务器的供应商，修改采购文件；</a:t>
            </a:r>
            <a:endParaRPr lang="zh-CN" altLang="en-US" sz="2000" b="1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54BAD04-6BF0-832C-9FEC-5964678471F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标题 17">
            <a:extLst>
              <a:ext uri="{FF2B5EF4-FFF2-40B4-BE49-F238E27FC236}">
                <a16:creationId xmlns:a16="http://schemas.microsoft.com/office/drawing/2014/main" id="{AF76DDDE-FE3F-8238-D39F-EBEE3CC4C9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>
                <a:solidFill>
                  <a:srgbClr val="0078E7"/>
                </a:solidFill>
                <a:latin typeface="Arial" panose="020B0604020202020204" pitchFamily="34" charset="0"/>
                <a:ea typeface="微软雅黑" panose="020B0503020204020204" charset="-122"/>
                <a:sym typeface="微软雅黑" panose="020B0503020204020204" charset="-122"/>
              </a:rPr>
              <a:t>一、团队建设工作</a:t>
            </a:r>
            <a:endParaRPr lang="en-US" altLang="zh-CN" dirty="0">
              <a:solidFill>
                <a:srgbClr val="0078E7"/>
              </a:solidFill>
              <a:latin typeface="Arial" panose="020B0604020202020204" pitchFamily="34" charset="0"/>
              <a:ea typeface="微软雅黑" panose="020B0503020204020204" charset="-122"/>
              <a:sym typeface="微软雅黑" panose="020B0503020204020204" charset="-122"/>
            </a:endParaRPr>
          </a:p>
        </p:txBody>
      </p:sp>
      <p:sp>
        <p:nvSpPr>
          <p:cNvPr id="2" name="灯片编号占位符 1">
            <a:extLst>
              <a:ext uri="{FF2B5EF4-FFF2-40B4-BE49-F238E27FC236}">
                <a16:creationId xmlns:a16="http://schemas.microsoft.com/office/drawing/2014/main" id="{3487648A-2D25-A80D-E7ED-BB1ADFC0DD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333352" y="6478588"/>
            <a:ext cx="2743200" cy="365125"/>
          </a:xfr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98A61D02-9D9C-4436-9CDA-5FCC928CB330}" type="slidenum">
              <a:rPr kumimoji="0" lang="zh-CN" altLang="en-US" sz="1400" b="0" i="0" u="none" strike="noStrike" kern="1200" cap="none" spc="0" normalizeH="0" baseline="0" noProof="1">
                <a:ln>
                  <a:noFill/>
                </a:ln>
                <a:solidFill>
                  <a:srgbClr val="00808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4</a:t>
            </a:fld>
            <a:endParaRPr kumimoji="0" lang="zh-CN" altLang="en-US" sz="1400" b="0" i="0" u="none" strike="noStrike" kern="1200" cap="none" spc="0" normalizeH="0" baseline="0" noProof="1">
              <a:ln>
                <a:noFill/>
              </a:ln>
              <a:solidFill>
                <a:srgbClr val="00808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8" name="矩形 7">
            <a:extLst>
              <a:ext uri="{FF2B5EF4-FFF2-40B4-BE49-F238E27FC236}">
                <a16:creationId xmlns:a16="http://schemas.microsoft.com/office/drawing/2014/main" id="{3FCB6682-DC2E-24DE-A770-8707B30CD403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577055" y="995363"/>
            <a:ext cx="11371559" cy="4559646"/>
          </a:xfrm>
          <a:prstGeom prst="rect">
            <a:avLst/>
          </a:prstGeom>
          <a:noFill/>
          <a:ln w="12700"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pPr marL="342900" indent="-342900" algn="just">
              <a:lnSpc>
                <a:spcPct val="200000"/>
              </a:lnSpc>
              <a:buClr>
                <a:srgbClr val="000000"/>
              </a:buClr>
              <a:buFont typeface="Wingdings" panose="05000000000000000000" pitchFamily="2" charset="2"/>
              <a:buChar char="p"/>
            </a:pPr>
            <a:r>
              <a:rPr lang="zh-CN" altLang="en-US" sz="2000" b="1" dirty="0"/>
              <a:t>其他</a:t>
            </a:r>
            <a:endParaRPr lang="en-US" altLang="zh-CN" sz="2000" b="1" dirty="0"/>
          </a:p>
          <a:p>
            <a:pPr indent="-342900" algn="just">
              <a:lnSpc>
                <a:spcPct val="200000"/>
              </a:lnSpc>
              <a:buClr>
                <a:srgbClr val="000000"/>
              </a:buClr>
              <a:buFont typeface="+mj-lt"/>
              <a:buAutoNum type="arabicPeriod"/>
            </a:pPr>
            <a:r>
              <a:rPr lang="zh-CN" altLang="zh-CN" sz="1600" dirty="0"/>
              <a:t>完成明阳双聘专家入职的对接与协调工作</a:t>
            </a:r>
            <a:r>
              <a:rPr lang="zh-CN" altLang="en-US" sz="1600" dirty="0"/>
              <a:t>。</a:t>
            </a:r>
            <a:endParaRPr lang="en-US" altLang="zh-CN" sz="1600" dirty="0"/>
          </a:p>
          <a:p>
            <a:pPr lvl="0" indent="-342900" algn="just">
              <a:lnSpc>
                <a:spcPct val="200000"/>
              </a:lnSpc>
              <a:buClr>
                <a:srgbClr val="000000"/>
              </a:buClr>
              <a:buFont typeface="+mj-lt"/>
              <a:buAutoNum type="arabicPeriod"/>
            </a:pPr>
            <a:r>
              <a:rPr lang="zh-CN" altLang="en-US" sz="1600" dirty="0"/>
              <a:t>参加</a:t>
            </a:r>
            <a:r>
              <a:rPr lang="zh-CN" altLang="zh-CN" sz="1600" dirty="0"/>
              <a:t>软件组明阳新入职同事工作讨论会</a:t>
            </a:r>
            <a:r>
              <a:rPr lang="zh-CN" altLang="en-US" sz="1600" dirty="0"/>
              <a:t>。</a:t>
            </a:r>
            <a:endParaRPr lang="zh-CN" altLang="zh-CN" sz="1600" dirty="0"/>
          </a:p>
          <a:p>
            <a:pPr lvl="0" indent="-342900" algn="just">
              <a:lnSpc>
                <a:spcPct val="200000"/>
              </a:lnSpc>
              <a:buClr>
                <a:srgbClr val="000000"/>
              </a:buClr>
              <a:buFont typeface="+mj-lt"/>
              <a:buAutoNum type="arabicPeriod"/>
            </a:pPr>
            <a:r>
              <a:rPr lang="zh-CN" altLang="zh-CN" sz="1600" dirty="0"/>
              <a:t>参加集团公司</a:t>
            </a:r>
            <a:r>
              <a:rPr lang="en-US" altLang="zh-CN" sz="1600" dirty="0"/>
              <a:t>2025</a:t>
            </a:r>
            <a:r>
              <a:rPr lang="zh-CN" altLang="zh-CN" sz="1600" dirty="0"/>
              <a:t>年评标评审专家能力提升培训和线上测评</a:t>
            </a:r>
            <a:r>
              <a:rPr lang="zh-CN" altLang="en-US" sz="1600" dirty="0"/>
              <a:t>。</a:t>
            </a:r>
            <a:endParaRPr lang="zh-CN" altLang="zh-CN" sz="1600" dirty="0"/>
          </a:p>
          <a:p>
            <a:pPr lvl="0" indent="-342900" algn="just">
              <a:lnSpc>
                <a:spcPct val="200000"/>
              </a:lnSpc>
              <a:buClr>
                <a:srgbClr val="000000"/>
              </a:buClr>
              <a:buFont typeface="+mj-lt"/>
              <a:buAutoNum type="arabicPeriod"/>
            </a:pPr>
            <a:r>
              <a:rPr lang="zh-CN" altLang="zh-CN" sz="1600" dirty="0"/>
              <a:t>准备团队实验室月度例会材料及中期检查材料。</a:t>
            </a:r>
          </a:p>
          <a:p>
            <a:pPr marL="342900" indent="-342900" algn="just">
              <a:lnSpc>
                <a:spcPct val="200000"/>
              </a:lnSpc>
              <a:buClr>
                <a:srgbClr val="000000"/>
              </a:buClr>
              <a:buFont typeface="+mj-lt"/>
              <a:buAutoNum type="arabicPeriod"/>
            </a:pPr>
            <a:r>
              <a:rPr lang="zh-CN" altLang="zh-CN" sz="1600" dirty="0"/>
              <a:t>参加实验室研究生部海外留学人员座谈交流会</a:t>
            </a:r>
            <a:r>
              <a:rPr lang="zh-CN" altLang="en-US" sz="1600" dirty="0"/>
              <a:t>。</a:t>
            </a:r>
            <a:endParaRPr lang="en-US" altLang="zh-CN" sz="1600" dirty="0"/>
          </a:p>
          <a:p>
            <a:pPr marL="342900" lvl="0" indent="-342900" algn="just">
              <a:lnSpc>
                <a:spcPct val="200000"/>
              </a:lnSpc>
              <a:buClr>
                <a:srgbClr val="000000"/>
              </a:buClr>
              <a:buFont typeface="+mj-lt"/>
              <a:buAutoNum type="arabicPeriod"/>
            </a:pPr>
            <a:r>
              <a:rPr lang="zh-CN" altLang="zh-CN" sz="1600" dirty="0"/>
              <a:t>参加起步区深入贯彻中央八项规定精神学习教育专题党课</a:t>
            </a:r>
            <a:r>
              <a:rPr lang="zh-CN" altLang="en-US" sz="1600" dirty="0"/>
              <a:t>。</a:t>
            </a:r>
            <a:endParaRPr lang="zh-CN" altLang="zh-CN" sz="1600" dirty="0"/>
          </a:p>
          <a:p>
            <a:pPr marL="342900" indent="-342900" algn="just">
              <a:lnSpc>
                <a:spcPct val="200000"/>
              </a:lnSpc>
              <a:buClr>
                <a:srgbClr val="000000"/>
              </a:buClr>
              <a:buFont typeface="+mj-lt"/>
              <a:buAutoNum type="arabicPeriod"/>
            </a:pPr>
            <a:r>
              <a:rPr lang="zh-CN" altLang="zh-CN" sz="1600" dirty="0"/>
              <a:t>参加</a:t>
            </a:r>
            <a:r>
              <a:rPr lang="zh-CN" altLang="en-US" sz="1600" dirty="0"/>
              <a:t>实验室团委组织的人工智能主题座谈交流会。</a:t>
            </a:r>
            <a:endParaRPr lang="zh-CN" altLang="zh-CN" sz="1600" dirty="0"/>
          </a:p>
          <a:p>
            <a:pPr lvl="0" indent="0" algn="just">
              <a:lnSpc>
                <a:spcPct val="150000"/>
              </a:lnSpc>
              <a:buFont typeface="Wingdings" panose="05000000000000000000" pitchFamily="2" charset="2"/>
              <a:buNone/>
            </a:pPr>
            <a:endParaRPr lang="zh-CN" sz="2000" dirty="0"/>
          </a:p>
        </p:txBody>
      </p:sp>
    </p:spTree>
    <p:extLst>
      <p:ext uri="{BB962C8B-B14F-4D97-AF65-F5344CB8AC3E}">
        <p14:creationId xmlns:p14="http://schemas.microsoft.com/office/powerpoint/2010/main" val="389093991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9FA0C89-E928-ABC3-1E96-B88EC68CF97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标题 17">
            <a:extLst>
              <a:ext uri="{FF2B5EF4-FFF2-40B4-BE49-F238E27FC236}">
                <a16:creationId xmlns:a16="http://schemas.microsoft.com/office/drawing/2014/main" id="{D871C649-9F21-3516-A6F2-3F94CA15FD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>
                <a:solidFill>
                  <a:srgbClr val="0078E7"/>
                </a:solidFill>
                <a:latin typeface="Arial" panose="020B0604020202020204" pitchFamily="34" charset="0"/>
                <a:ea typeface="微软雅黑" panose="020B0503020204020204" charset="-122"/>
                <a:sym typeface="微软雅黑" panose="020B0503020204020204" charset="-122"/>
              </a:rPr>
              <a:t>二、科学研究工作</a:t>
            </a:r>
            <a:endParaRPr lang="en-US" altLang="zh-CN" dirty="0">
              <a:solidFill>
                <a:srgbClr val="0078E7"/>
              </a:solidFill>
              <a:latin typeface="Arial" panose="020B0604020202020204" pitchFamily="34" charset="0"/>
              <a:ea typeface="微软雅黑" panose="020B0503020204020204" charset="-122"/>
              <a:sym typeface="微软雅黑" panose="020B0503020204020204" charset="-122"/>
            </a:endParaRPr>
          </a:p>
        </p:txBody>
      </p:sp>
      <p:sp>
        <p:nvSpPr>
          <p:cNvPr id="2" name="灯片编号占位符 1">
            <a:extLst>
              <a:ext uri="{FF2B5EF4-FFF2-40B4-BE49-F238E27FC236}">
                <a16:creationId xmlns:a16="http://schemas.microsoft.com/office/drawing/2014/main" id="{D6E5B197-EC92-5E95-2B69-E6BAD69DBD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333352" y="6478588"/>
            <a:ext cx="2743200" cy="365125"/>
          </a:xfr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98A61D02-9D9C-4436-9CDA-5FCC928CB330}" type="slidenum">
              <a:rPr kumimoji="0" lang="zh-CN" altLang="en-US" sz="1400" b="0" i="0" u="none" strike="noStrike" kern="1200" cap="none" spc="0" normalizeH="0" baseline="0" noProof="1">
                <a:ln>
                  <a:noFill/>
                </a:ln>
                <a:solidFill>
                  <a:srgbClr val="00808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5</a:t>
            </a:fld>
            <a:endParaRPr kumimoji="0" lang="zh-CN" altLang="en-US" sz="1400" b="0" i="0" u="none" strike="noStrike" kern="1200" cap="none" spc="0" normalizeH="0" baseline="0" noProof="1">
              <a:ln>
                <a:noFill/>
              </a:ln>
              <a:solidFill>
                <a:srgbClr val="00808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8" name="矩形 7">
            <a:extLst>
              <a:ext uri="{FF2B5EF4-FFF2-40B4-BE49-F238E27FC236}">
                <a16:creationId xmlns:a16="http://schemas.microsoft.com/office/drawing/2014/main" id="{B363C85F-87AF-1A88-F34F-8B769709A66C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577056" y="1487588"/>
            <a:ext cx="11277600" cy="4880503"/>
          </a:xfrm>
          <a:prstGeom prst="rect">
            <a:avLst/>
          </a:prstGeom>
          <a:noFill/>
          <a:ln w="12700"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p"/>
            </a:pPr>
            <a:r>
              <a:rPr lang="zh-CN" altLang="en-US" sz="2000" b="1" dirty="0">
                <a:sym typeface="+mn-ea"/>
              </a:rPr>
              <a:t>环境模块（王毅）</a:t>
            </a:r>
            <a:r>
              <a:rPr lang="zh-CN" sz="2000" dirty="0"/>
              <a:t>：</a:t>
            </a:r>
            <a:endParaRPr lang="en-US" altLang="zh-CN" sz="2000" dirty="0"/>
          </a:p>
          <a:p>
            <a:pPr algn="just">
              <a:lnSpc>
                <a:spcPct val="200000"/>
              </a:lnSpc>
              <a:buClr>
                <a:srgbClr val="000000"/>
              </a:buClr>
            </a:pPr>
            <a:r>
              <a:rPr lang="zh-CN" altLang="zh-CN" sz="1600" b="1" dirty="0">
                <a:solidFill>
                  <a:srgbClr val="FF0000"/>
                </a:solidFill>
              </a:rPr>
              <a:t>完成规则波生成函数编写</a:t>
            </a:r>
            <a:r>
              <a:rPr lang="zh-CN" altLang="zh-CN" sz="1600" dirty="0"/>
              <a:t>，生成规则波波浪场数组</a:t>
            </a:r>
            <a:r>
              <a:rPr lang="zh-CN" altLang="en-US" sz="1600" dirty="0"/>
              <a:t>。</a:t>
            </a:r>
            <a:r>
              <a:rPr lang="zh-CN" altLang="zh-CN" sz="1600" dirty="0"/>
              <a:t>完成</a:t>
            </a:r>
            <a:r>
              <a:rPr lang="zh-CN" altLang="zh-CN" sz="1600" b="1" dirty="0">
                <a:solidFill>
                  <a:srgbClr val="FF0000"/>
                </a:solidFill>
              </a:rPr>
              <a:t>不规则波随机振幅函数、截断频率函数、方向谱函数</a:t>
            </a:r>
            <a:r>
              <a:rPr lang="zh-CN" altLang="zh-CN" sz="1600" dirty="0"/>
              <a:t>编写</a:t>
            </a:r>
            <a:r>
              <a:rPr lang="zh-CN" altLang="en-US" sz="1600" dirty="0"/>
              <a:t>。</a:t>
            </a:r>
            <a:r>
              <a:rPr lang="zh-CN" altLang="zh-CN" sz="1600" dirty="0"/>
              <a:t>完成</a:t>
            </a:r>
            <a:r>
              <a:rPr lang="zh-CN" altLang="zh-CN" sz="1600" b="1" dirty="0">
                <a:solidFill>
                  <a:srgbClr val="FF0000"/>
                </a:solidFill>
              </a:rPr>
              <a:t>不规则波生成函数</a:t>
            </a:r>
            <a:r>
              <a:rPr lang="zh-CN" altLang="zh-CN" sz="1600" dirty="0"/>
              <a:t>编写</a:t>
            </a:r>
            <a:r>
              <a:rPr lang="zh-CN" altLang="en-US" sz="1600" dirty="0"/>
              <a:t>。</a:t>
            </a:r>
            <a:r>
              <a:rPr lang="zh-CN" altLang="zh-CN" sz="1600" dirty="0"/>
              <a:t>完成</a:t>
            </a:r>
            <a:r>
              <a:rPr lang="zh-CN" altLang="zh-CN" sz="1600" b="1" dirty="0">
                <a:solidFill>
                  <a:srgbClr val="FF0000"/>
                </a:solidFill>
              </a:rPr>
              <a:t>波浪场初始参数的</a:t>
            </a:r>
            <a:r>
              <a:rPr lang="en-US" altLang="zh-CN" sz="1600" b="1" dirty="0" err="1">
                <a:solidFill>
                  <a:srgbClr val="FF0000"/>
                </a:solidFill>
              </a:rPr>
              <a:t>yaml</a:t>
            </a:r>
            <a:r>
              <a:rPr lang="zh-CN" altLang="zh-CN" sz="1600" b="1" dirty="0">
                <a:solidFill>
                  <a:srgbClr val="FF0000"/>
                </a:solidFill>
              </a:rPr>
              <a:t>文件配置</a:t>
            </a:r>
            <a:r>
              <a:rPr lang="zh-CN" altLang="zh-CN" sz="1600" dirty="0"/>
              <a:t>，通过载入</a:t>
            </a:r>
            <a:r>
              <a:rPr lang="en-US" altLang="zh-CN" sz="1600" dirty="0" err="1"/>
              <a:t>yaml</a:t>
            </a:r>
            <a:r>
              <a:rPr lang="zh-CN" altLang="zh-CN" sz="1600" dirty="0"/>
              <a:t>文件运行波浪场生成函数</a:t>
            </a:r>
            <a:r>
              <a:rPr lang="zh-CN" altLang="en-US" sz="1600" dirty="0"/>
              <a:t>。</a:t>
            </a:r>
            <a:r>
              <a:rPr lang="zh-CN" altLang="zh-CN" sz="1600" dirty="0"/>
              <a:t>完成能够被</a:t>
            </a:r>
            <a:r>
              <a:rPr lang="en-US" altLang="zh-CN" sz="1600" dirty="0"/>
              <a:t>bladed</a:t>
            </a:r>
            <a:r>
              <a:rPr lang="zh-CN" altLang="zh-CN" sz="1600" dirty="0"/>
              <a:t>读取的</a:t>
            </a:r>
            <a:r>
              <a:rPr lang="en-US" altLang="zh-CN" sz="1600" dirty="0"/>
              <a:t>SEA</a:t>
            </a:r>
            <a:r>
              <a:rPr lang="zh-CN" altLang="zh-CN" sz="1600" dirty="0"/>
              <a:t>文件的生成；研究</a:t>
            </a:r>
            <a:r>
              <a:rPr lang="zh-CN" altLang="zh-CN" sz="1600" b="1" dirty="0">
                <a:solidFill>
                  <a:srgbClr val="FF0000"/>
                </a:solidFill>
              </a:rPr>
              <a:t>约束波</a:t>
            </a:r>
            <a:r>
              <a:rPr lang="zh-CN" altLang="zh-CN" sz="1600" dirty="0"/>
              <a:t>理论和生成方法，</a:t>
            </a:r>
            <a:r>
              <a:rPr lang="zh-CN" altLang="zh-CN" sz="1600" b="1" dirty="0">
                <a:solidFill>
                  <a:srgbClr val="FF0000"/>
                </a:solidFill>
              </a:rPr>
              <a:t>流函数理论和流函数规则波生成方法</a:t>
            </a:r>
            <a:r>
              <a:rPr lang="zh-CN" altLang="zh-CN" sz="1600" dirty="0"/>
              <a:t>。完成环境波浪模块理论手册、开发者手册编写，并推进测试报告的编写。</a:t>
            </a:r>
            <a:endParaRPr lang="zh-CN" altLang="en-US" sz="1600" dirty="0"/>
          </a:p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p"/>
            </a:pPr>
            <a:r>
              <a:rPr lang="zh-CN" altLang="en-US" sz="2000" b="1" dirty="0">
                <a:sym typeface="+mn-ea"/>
              </a:rPr>
              <a:t>气动模块（董梓沛，吴越）：</a:t>
            </a:r>
            <a:endParaRPr lang="en-US" altLang="zh-CN" sz="2000" b="1" dirty="0">
              <a:sym typeface="+mn-ea"/>
            </a:endParaRPr>
          </a:p>
          <a:p>
            <a:pPr algn="just">
              <a:lnSpc>
                <a:spcPct val="200000"/>
              </a:lnSpc>
              <a:buClr>
                <a:srgbClr val="000000"/>
              </a:buClr>
            </a:pPr>
            <a:r>
              <a:rPr lang="zh-CN" altLang="zh-CN" sz="1600" dirty="0"/>
              <a:t>完成</a:t>
            </a:r>
            <a:r>
              <a:rPr lang="zh-CN" altLang="zh-CN" sz="1600" b="1" dirty="0">
                <a:solidFill>
                  <a:srgbClr val="FF0000"/>
                </a:solidFill>
              </a:rPr>
              <a:t>湍流风条件下</a:t>
            </a:r>
            <a:r>
              <a:rPr lang="en-US" altLang="zh-CN" sz="1600" b="1" dirty="0">
                <a:solidFill>
                  <a:srgbClr val="FF0000"/>
                </a:solidFill>
              </a:rPr>
              <a:t>power production</a:t>
            </a:r>
            <a:r>
              <a:rPr lang="zh-CN" altLang="zh-CN" sz="1600" dirty="0"/>
              <a:t>任务流函数的</a:t>
            </a:r>
            <a:r>
              <a:rPr lang="zh-CN" altLang="zh-CN" sz="1600" b="1" dirty="0">
                <a:solidFill>
                  <a:srgbClr val="FF0000"/>
                </a:solidFill>
              </a:rPr>
              <a:t>测试和验证</a:t>
            </a:r>
            <a:r>
              <a:rPr lang="zh-CN" altLang="zh-CN" sz="1600" dirty="0"/>
              <a:t>工作，推动气动</a:t>
            </a:r>
            <a:r>
              <a:rPr lang="en-US" altLang="zh-CN" sz="1600" dirty="0"/>
              <a:t>-</a:t>
            </a:r>
            <a:r>
              <a:rPr lang="zh-CN" altLang="zh-CN" sz="1600" dirty="0"/>
              <a:t>结构</a:t>
            </a:r>
            <a:r>
              <a:rPr lang="en-US" altLang="zh-CN" sz="1600" dirty="0"/>
              <a:t>-</a:t>
            </a:r>
            <a:r>
              <a:rPr lang="zh-CN" altLang="zh-CN" sz="1600" dirty="0"/>
              <a:t>水动耦合调试</a:t>
            </a:r>
            <a:r>
              <a:rPr lang="zh-CN" altLang="en-US" sz="1600" dirty="0"/>
              <a:t>。</a:t>
            </a:r>
            <a:r>
              <a:rPr lang="zh-CN" altLang="zh-CN" sz="1600" dirty="0"/>
              <a:t>完成</a:t>
            </a:r>
            <a:r>
              <a:rPr lang="zh-CN" altLang="zh-CN" sz="1600" b="1" dirty="0">
                <a:solidFill>
                  <a:srgbClr val="FF0000"/>
                </a:solidFill>
              </a:rPr>
              <a:t>气动模块数据结构</a:t>
            </a:r>
            <a:r>
              <a:rPr lang="en-US" altLang="zh-CN" sz="1600" b="1" dirty="0">
                <a:solidFill>
                  <a:srgbClr val="FF0000"/>
                </a:solidFill>
              </a:rPr>
              <a:t>AD-Rotor-BEM</a:t>
            </a:r>
            <a:r>
              <a:rPr lang="zh-CN" altLang="zh-CN" sz="1600" b="1" dirty="0">
                <a:solidFill>
                  <a:srgbClr val="FF0000"/>
                </a:solidFill>
              </a:rPr>
              <a:t>的层级拓展</a:t>
            </a:r>
            <a:r>
              <a:rPr lang="zh-CN" altLang="zh-CN" sz="1600" dirty="0"/>
              <a:t>，预留多风轮和其他算法接口</a:t>
            </a:r>
            <a:r>
              <a:rPr lang="zh-CN" altLang="en-US" sz="1600" dirty="0"/>
              <a:t>。</a:t>
            </a:r>
            <a:r>
              <a:rPr lang="zh-CN" altLang="zh-CN" sz="1600" dirty="0"/>
              <a:t>研究</a:t>
            </a:r>
            <a:r>
              <a:rPr lang="zh-CN" altLang="zh-CN" sz="1600" b="1" dirty="0">
                <a:solidFill>
                  <a:srgbClr val="FF0000"/>
                </a:solidFill>
              </a:rPr>
              <a:t>气动模块</a:t>
            </a:r>
            <a:r>
              <a:rPr lang="zh-CN" altLang="zh-CN" sz="1600" dirty="0"/>
              <a:t>所涉不同类型</a:t>
            </a:r>
            <a:r>
              <a:rPr lang="zh-CN" altLang="zh-CN" sz="1600" b="1" dirty="0">
                <a:solidFill>
                  <a:srgbClr val="FF0000"/>
                </a:solidFill>
              </a:rPr>
              <a:t>变量的定义方法</a:t>
            </a:r>
            <a:r>
              <a:rPr lang="zh-CN" altLang="zh-CN" sz="1600" dirty="0"/>
              <a:t>，完成</a:t>
            </a:r>
            <a:r>
              <a:rPr lang="en-US" altLang="zh-CN" sz="1600" dirty="0"/>
              <a:t>BEM</a:t>
            </a:r>
            <a:r>
              <a:rPr lang="zh-CN" altLang="zh-CN" sz="1600" dirty="0"/>
              <a:t>和动态入流，动态失速相关</a:t>
            </a:r>
            <a:r>
              <a:rPr lang="zh-CN" altLang="zh-CN" sz="1600" b="1" dirty="0">
                <a:solidFill>
                  <a:srgbClr val="FF0000"/>
                </a:solidFill>
              </a:rPr>
              <a:t>结构体重构</a:t>
            </a:r>
            <a:r>
              <a:rPr lang="zh-CN" altLang="en-US" sz="1600" dirty="0"/>
              <a:t>。</a:t>
            </a:r>
            <a:r>
              <a:rPr lang="zh-CN" altLang="zh-CN" sz="1600" dirty="0"/>
              <a:t>研究</a:t>
            </a:r>
            <a:r>
              <a:rPr lang="en-US" altLang="zh-CN" sz="1600" dirty="0" err="1"/>
              <a:t>OpenFAST</a:t>
            </a:r>
            <a:r>
              <a:rPr lang="zh-CN" altLang="zh-CN" sz="1600" dirty="0"/>
              <a:t>读取</a:t>
            </a:r>
            <a:r>
              <a:rPr lang="en-US" altLang="zh-CN" sz="1600" dirty="0" err="1"/>
              <a:t>wnd</a:t>
            </a:r>
            <a:r>
              <a:rPr lang="zh-CN" altLang="zh-CN" sz="1600" dirty="0"/>
              <a:t>文件和风速插值方法，将</a:t>
            </a:r>
            <a:r>
              <a:rPr lang="zh-CN" altLang="zh-CN" sz="1600" b="1" dirty="0">
                <a:solidFill>
                  <a:srgbClr val="FF0000"/>
                </a:solidFill>
              </a:rPr>
              <a:t>来流计算与气动计算分离</a:t>
            </a:r>
            <a:r>
              <a:rPr lang="zh-CN" altLang="zh-CN" sz="1600" dirty="0"/>
              <a:t>。研究</a:t>
            </a:r>
            <a:r>
              <a:rPr lang="en-US" altLang="zh-CN" sz="1600" dirty="0"/>
              <a:t>Bladed</a:t>
            </a:r>
            <a:r>
              <a:rPr lang="zh-CN" altLang="zh-CN" sz="1600" dirty="0"/>
              <a:t>叶片建模中</a:t>
            </a:r>
            <a:r>
              <a:rPr lang="zh-CN" altLang="zh-CN" sz="1600" b="1" dirty="0">
                <a:solidFill>
                  <a:srgbClr val="FF0000"/>
                </a:solidFill>
              </a:rPr>
              <a:t>预弯角和扫掠角的计算方法</a:t>
            </a:r>
            <a:r>
              <a:rPr lang="zh-CN" altLang="zh-CN" sz="1600" dirty="0"/>
              <a:t>。进行气动模块理论手册、开发者手册和测试报告的更新工作。</a:t>
            </a:r>
          </a:p>
        </p:txBody>
      </p:sp>
      <p:sp>
        <p:nvSpPr>
          <p:cNvPr id="5" name="标题 17">
            <a:extLst>
              <a:ext uri="{FF2B5EF4-FFF2-40B4-BE49-F238E27FC236}">
                <a16:creationId xmlns:a16="http://schemas.microsoft.com/office/drawing/2014/main" id="{51BB4020-14B6-3E78-33F6-4C00DEE05B82}"/>
              </a:ext>
            </a:extLst>
          </p:cNvPr>
          <p:cNvSpPr txBox="1"/>
          <p:nvPr/>
        </p:nvSpPr>
        <p:spPr>
          <a:xfrm>
            <a:off x="577215" y="924560"/>
            <a:ext cx="6730365" cy="563245"/>
          </a:xfrm>
          <a:prstGeom prst="rect">
            <a:avLst/>
          </a:prstGeom>
          <a:noFill/>
          <a:ln w="9525">
            <a:noFill/>
          </a:ln>
        </p:spPr>
        <p:txBody>
          <a:bodyPr anchor="ctr"/>
          <a:lstStyle>
            <a:lvl1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000" b="1" kern="1200">
                <a:solidFill>
                  <a:srgbClr val="127CDC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008080"/>
                </a:solidFill>
                <a:latin typeface="Arial" panose="020B0604020202020204" pitchFamily="34" charset="0"/>
                <a:ea typeface="微软雅黑" panose="020B0503020204020204" charset="-122"/>
              </a:defRPr>
            </a:lvl2pPr>
            <a:lvl3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008080"/>
                </a:solidFill>
                <a:latin typeface="Arial" panose="020B0604020202020204" pitchFamily="34" charset="0"/>
                <a:ea typeface="微软雅黑" panose="020B0503020204020204" charset="-122"/>
              </a:defRPr>
            </a:lvl3pPr>
            <a:lvl4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008080"/>
                </a:solidFill>
                <a:latin typeface="Arial" panose="020B0604020202020204" pitchFamily="34" charset="0"/>
                <a:ea typeface="微软雅黑" panose="020B0503020204020204" charset="-122"/>
              </a:defRPr>
            </a:lvl4pPr>
            <a:lvl5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008080"/>
                </a:solidFill>
                <a:latin typeface="Arial" panose="020B0604020202020204" pitchFamily="34" charset="0"/>
                <a:ea typeface="微软雅黑" panose="020B0503020204020204" charset="-122"/>
              </a:defRPr>
            </a:lvl5pPr>
            <a:lvl6pPr marL="4572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008080"/>
                </a:solidFill>
                <a:latin typeface="Arial" panose="020B0604020202020204" pitchFamily="34" charset="0"/>
                <a:ea typeface="微软雅黑" panose="020B0503020204020204" charset="-122"/>
              </a:defRPr>
            </a:lvl6pPr>
            <a:lvl7pPr marL="9144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008080"/>
                </a:solidFill>
                <a:latin typeface="Arial" panose="020B0604020202020204" pitchFamily="34" charset="0"/>
                <a:ea typeface="微软雅黑" panose="020B0503020204020204" charset="-122"/>
              </a:defRPr>
            </a:lvl7pPr>
            <a:lvl8pPr marL="13716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008080"/>
                </a:solidFill>
                <a:latin typeface="Arial" panose="020B0604020202020204" pitchFamily="34" charset="0"/>
                <a:ea typeface="微软雅黑" panose="020B0503020204020204" charset="-122"/>
              </a:defRPr>
            </a:lvl8pPr>
            <a:lvl9pPr marL="18288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008080"/>
                </a:solidFill>
                <a:latin typeface="Arial" panose="020B0604020202020204" pitchFamily="34" charset="0"/>
                <a:ea typeface="微软雅黑" panose="020B0503020204020204" charset="-122"/>
              </a:defRPr>
            </a:lvl9pPr>
          </a:lstStyle>
          <a:p>
            <a:r>
              <a:rPr lang="en-US" altLang="zh-CN" sz="2800" dirty="0">
                <a:solidFill>
                  <a:srgbClr val="0078E7"/>
                </a:solidFill>
                <a:latin typeface="Arial" panose="020B0604020202020204" pitchFamily="34" charset="0"/>
                <a:ea typeface="微软雅黑" panose="020B0503020204020204" charset="-122"/>
                <a:sym typeface="微软雅黑" panose="020B0503020204020204" charset="-122"/>
              </a:rPr>
              <a:t>1. </a:t>
            </a:r>
            <a:r>
              <a:rPr lang="zh-CN" altLang="en-US" sz="2800" dirty="0">
                <a:solidFill>
                  <a:srgbClr val="0078E7"/>
                </a:solidFill>
                <a:latin typeface="Arial" panose="020B0604020202020204" pitchFamily="34" charset="0"/>
                <a:ea typeface="微软雅黑" panose="020B0503020204020204" charset="-122"/>
                <a:sym typeface="微软雅黑" panose="020B0503020204020204" charset="-122"/>
              </a:rPr>
              <a:t>求解器开发组</a:t>
            </a:r>
          </a:p>
        </p:txBody>
      </p:sp>
    </p:spTree>
    <p:extLst>
      <p:ext uri="{BB962C8B-B14F-4D97-AF65-F5344CB8AC3E}">
        <p14:creationId xmlns:p14="http://schemas.microsoft.com/office/powerpoint/2010/main" val="272802166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A05B52A-F31E-8C51-3E75-AC36158841A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标题 17">
            <a:extLst>
              <a:ext uri="{FF2B5EF4-FFF2-40B4-BE49-F238E27FC236}">
                <a16:creationId xmlns:a16="http://schemas.microsoft.com/office/drawing/2014/main" id="{118D76C0-93D8-FF5E-4B89-44C2411C5E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>
                <a:solidFill>
                  <a:srgbClr val="0078E7"/>
                </a:solidFill>
                <a:latin typeface="Arial" panose="020B0604020202020204" pitchFamily="34" charset="0"/>
                <a:ea typeface="微软雅黑" panose="020B0503020204020204" charset="-122"/>
                <a:sym typeface="微软雅黑" panose="020B0503020204020204" charset="-122"/>
              </a:rPr>
              <a:t>二、科学研究工作</a:t>
            </a:r>
            <a:endParaRPr lang="en-US" altLang="zh-CN" dirty="0">
              <a:solidFill>
                <a:srgbClr val="0078E7"/>
              </a:solidFill>
              <a:latin typeface="Arial" panose="020B0604020202020204" pitchFamily="34" charset="0"/>
              <a:ea typeface="微软雅黑" panose="020B0503020204020204" charset="-122"/>
              <a:sym typeface="微软雅黑" panose="020B0503020204020204" charset="-122"/>
            </a:endParaRPr>
          </a:p>
        </p:txBody>
      </p:sp>
      <p:sp>
        <p:nvSpPr>
          <p:cNvPr id="2" name="灯片编号占位符 1">
            <a:extLst>
              <a:ext uri="{FF2B5EF4-FFF2-40B4-BE49-F238E27FC236}">
                <a16:creationId xmlns:a16="http://schemas.microsoft.com/office/drawing/2014/main" id="{F88FA973-5042-3923-430F-62DBA45E2A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333352" y="6478588"/>
            <a:ext cx="2743200" cy="365125"/>
          </a:xfr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98A61D02-9D9C-4436-9CDA-5FCC928CB330}" type="slidenum">
              <a:rPr kumimoji="0" lang="zh-CN" altLang="en-US" sz="1400" b="0" i="0" u="none" strike="noStrike" kern="1200" cap="none" spc="0" normalizeH="0" baseline="0" noProof="1">
                <a:ln>
                  <a:noFill/>
                </a:ln>
                <a:solidFill>
                  <a:srgbClr val="00808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6</a:t>
            </a:fld>
            <a:endParaRPr kumimoji="0" lang="zh-CN" altLang="en-US" sz="1400" b="0" i="0" u="none" strike="noStrike" kern="1200" cap="none" spc="0" normalizeH="0" baseline="0" noProof="1">
              <a:ln>
                <a:noFill/>
              </a:ln>
              <a:solidFill>
                <a:srgbClr val="00808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8" name="矩形 7">
            <a:extLst>
              <a:ext uri="{FF2B5EF4-FFF2-40B4-BE49-F238E27FC236}">
                <a16:creationId xmlns:a16="http://schemas.microsoft.com/office/drawing/2014/main" id="{A54D78F3-285D-706F-8961-03230C5A961B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577056" y="1487588"/>
            <a:ext cx="11277600" cy="5372946"/>
          </a:xfrm>
          <a:prstGeom prst="rect">
            <a:avLst/>
          </a:prstGeom>
          <a:noFill/>
          <a:ln w="12700"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p"/>
            </a:pPr>
            <a:r>
              <a:rPr lang="zh-CN" altLang="en-US" sz="2000" b="1" dirty="0">
                <a:sym typeface="+mn-ea"/>
              </a:rPr>
              <a:t>结构模块（刘金松、郭翼泽、李阳）</a:t>
            </a:r>
            <a:r>
              <a:rPr lang="zh-CN" sz="2000" dirty="0"/>
              <a:t>：</a:t>
            </a:r>
            <a:endParaRPr lang="en-US" altLang="zh-CN" sz="2000" dirty="0"/>
          </a:p>
          <a:p>
            <a:pPr marL="285750" indent="-285750" algn="just">
              <a:lnSpc>
                <a:spcPct val="200000"/>
              </a:lnSpc>
              <a:buClr>
                <a:srgbClr val="000000"/>
              </a:buClr>
              <a:buFont typeface="Wingdings" panose="05000000000000000000" pitchFamily="2" charset="2"/>
              <a:buChar char="l"/>
            </a:pPr>
            <a:r>
              <a:rPr lang="zh-CN" altLang="en-US" sz="1600" dirty="0">
                <a:sym typeface="+mn-ea"/>
              </a:rPr>
              <a:t>按照</a:t>
            </a:r>
            <a:r>
              <a:rPr lang="en-US" altLang="zh-CN" sz="1600" dirty="0" err="1">
                <a:sym typeface="+mn-ea"/>
              </a:rPr>
              <a:t>WindIO</a:t>
            </a:r>
            <a:r>
              <a:rPr lang="en-US" altLang="zh-CN" sz="1600" dirty="0">
                <a:sym typeface="+mn-ea"/>
              </a:rPr>
              <a:t> v2</a:t>
            </a:r>
            <a:r>
              <a:rPr lang="zh-CN" altLang="en-US" sz="1600" dirty="0">
                <a:sym typeface="+mn-ea"/>
              </a:rPr>
              <a:t>完成</a:t>
            </a:r>
            <a:r>
              <a:rPr lang="en-US" altLang="zh-CN" sz="1600" b="1" dirty="0">
                <a:solidFill>
                  <a:srgbClr val="FF0000"/>
                </a:solidFill>
                <a:sym typeface="+mn-ea"/>
              </a:rPr>
              <a:t>HEROWIND</a:t>
            </a:r>
            <a:r>
              <a:rPr lang="zh-CN" altLang="en-US" sz="1600" b="1" dirty="0">
                <a:solidFill>
                  <a:srgbClr val="FF0000"/>
                </a:solidFill>
                <a:sym typeface="+mn-ea"/>
              </a:rPr>
              <a:t>模型及配置</a:t>
            </a:r>
            <a:r>
              <a:rPr lang="en-US" altLang="zh-CN" sz="1600" b="1" dirty="0">
                <a:solidFill>
                  <a:srgbClr val="FF0000"/>
                </a:solidFill>
                <a:sym typeface="+mn-ea"/>
              </a:rPr>
              <a:t>schema</a:t>
            </a:r>
            <a:r>
              <a:rPr lang="zh-CN" altLang="en-US" sz="1600" b="1" dirty="0">
                <a:solidFill>
                  <a:srgbClr val="FF0000"/>
                </a:solidFill>
                <a:sym typeface="+mn-ea"/>
              </a:rPr>
              <a:t>文件定义</a:t>
            </a:r>
            <a:r>
              <a:rPr lang="zh-CN" altLang="en-US" sz="1600" dirty="0">
                <a:sym typeface="+mn-ea"/>
              </a:rPr>
              <a:t>并更新</a:t>
            </a:r>
            <a:r>
              <a:rPr lang="en-US" altLang="zh-CN" sz="1600" dirty="0">
                <a:sym typeface="+mn-ea"/>
              </a:rPr>
              <a:t>5MW</a:t>
            </a:r>
            <a:r>
              <a:rPr lang="zh-CN" altLang="en-US" sz="1600" dirty="0">
                <a:sym typeface="+mn-ea"/>
              </a:rPr>
              <a:t>及</a:t>
            </a:r>
            <a:r>
              <a:rPr lang="en-US" altLang="zh-CN" sz="1600" dirty="0">
                <a:sym typeface="+mn-ea"/>
              </a:rPr>
              <a:t>15MW</a:t>
            </a:r>
            <a:r>
              <a:rPr lang="zh-CN" altLang="en-US" sz="1600" dirty="0">
                <a:sym typeface="+mn-ea"/>
              </a:rPr>
              <a:t>模型。参考</a:t>
            </a:r>
            <a:r>
              <a:rPr lang="en-US" altLang="zh-CN" sz="1600" dirty="0">
                <a:sym typeface="+mn-ea"/>
              </a:rPr>
              <a:t>Bladed V4.17</a:t>
            </a:r>
            <a:r>
              <a:rPr lang="zh-CN" altLang="en-US" sz="1600" dirty="0">
                <a:sym typeface="+mn-ea"/>
              </a:rPr>
              <a:t>及技术交流内容</a:t>
            </a:r>
            <a:r>
              <a:rPr lang="zh-CN" altLang="en-US" sz="1600" b="1" dirty="0">
                <a:solidFill>
                  <a:srgbClr val="FF0000"/>
                </a:solidFill>
                <a:sym typeface="+mn-ea"/>
              </a:rPr>
              <a:t>改写结构模块代码兼容</a:t>
            </a:r>
            <a:r>
              <a:rPr lang="en-US" altLang="zh-CN" sz="1600" b="1" dirty="0">
                <a:solidFill>
                  <a:srgbClr val="FF0000"/>
                </a:solidFill>
                <a:sym typeface="+mn-ea"/>
              </a:rPr>
              <a:t>Bladed</a:t>
            </a:r>
            <a:r>
              <a:rPr lang="zh-CN" altLang="en-US" sz="1600" b="1" dirty="0">
                <a:solidFill>
                  <a:srgbClr val="FF0000"/>
                </a:solidFill>
                <a:sym typeface="+mn-ea"/>
              </a:rPr>
              <a:t>模型</a:t>
            </a:r>
            <a:r>
              <a:rPr lang="zh-CN" altLang="en-US" sz="1600" dirty="0">
                <a:sym typeface="+mn-ea"/>
              </a:rPr>
              <a:t>。根据更新后的模型模式文件及配置框架文件，</a:t>
            </a:r>
            <a:r>
              <a:rPr lang="zh-CN" altLang="en-US" sz="1600" b="1" dirty="0">
                <a:solidFill>
                  <a:srgbClr val="FF0000"/>
                </a:solidFill>
                <a:sym typeface="+mn-ea"/>
              </a:rPr>
              <a:t>更新结构模块代码</a:t>
            </a:r>
            <a:r>
              <a:rPr lang="zh-CN" altLang="en-US" sz="1600" dirty="0">
                <a:sym typeface="+mn-ea"/>
              </a:rPr>
              <a:t>，定义</a:t>
            </a:r>
            <a:r>
              <a:rPr lang="en-US" altLang="zh-CN" sz="1600" dirty="0">
                <a:sym typeface="+mn-ea"/>
              </a:rPr>
              <a:t>Input Parser</a:t>
            </a:r>
            <a:r>
              <a:rPr lang="zh-CN" altLang="en-US" sz="1600" dirty="0">
                <a:sym typeface="+mn-ea"/>
              </a:rPr>
              <a:t>函数使其接收</a:t>
            </a:r>
            <a:r>
              <a:rPr lang="en-US" altLang="zh-CN" sz="1600" dirty="0">
                <a:sym typeface="+mn-ea"/>
              </a:rPr>
              <a:t>XML</a:t>
            </a:r>
            <a:r>
              <a:rPr lang="zh-CN" altLang="en-US" sz="1600" dirty="0">
                <a:sym typeface="+mn-ea"/>
              </a:rPr>
              <a:t>，</a:t>
            </a:r>
            <a:r>
              <a:rPr lang="en-US" altLang="zh-CN" sz="1600" dirty="0" err="1">
                <a:sym typeface="+mn-ea"/>
              </a:rPr>
              <a:t>Yaml</a:t>
            </a:r>
            <a:r>
              <a:rPr lang="zh-CN" altLang="en-US" sz="1600" dirty="0">
                <a:sym typeface="+mn-ea"/>
              </a:rPr>
              <a:t>及</a:t>
            </a:r>
            <a:r>
              <a:rPr lang="en-US" altLang="zh-CN" sz="1600" dirty="0">
                <a:sym typeface="+mn-ea"/>
              </a:rPr>
              <a:t>BMI</a:t>
            </a:r>
            <a:r>
              <a:rPr lang="zh-CN" altLang="en-US" sz="1600" dirty="0">
                <a:sym typeface="+mn-ea"/>
              </a:rPr>
              <a:t>格式。与</a:t>
            </a:r>
            <a:r>
              <a:rPr lang="en-US" altLang="zh-CN" sz="1600" dirty="0" err="1">
                <a:sym typeface="+mn-ea"/>
              </a:rPr>
              <a:t>FastCAE</a:t>
            </a:r>
            <a:r>
              <a:rPr lang="zh-CN" altLang="en-US" sz="1600" dirty="0">
                <a:sym typeface="+mn-ea"/>
              </a:rPr>
              <a:t>和甲子营就前端开发进行沟通交流</a:t>
            </a:r>
          </a:p>
          <a:p>
            <a:pPr marL="285750" indent="-285750" algn="just">
              <a:lnSpc>
                <a:spcPct val="200000"/>
              </a:lnSpc>
              <a:buClr>
                <a:srgbClr val="000000"/>
              </a:buClr>
              <a:buFont typeface="Wingdings" panose="05000000000000000000" pitchFamily="2" charset="2"/>
              <a:buChar char="l"/>
            </a:pPr>
            <a:r>
              <a:rPr lang="zh-CN" altLang="en-US" sz="1600" dirty="0">
                <a:sym typeface="+mn-ea"/>
              </a:rPr>
              <a:t>完成</a:t>
            </a:r>
            <a:r>
              <a:rPr lang="en-US" altLang="zh-CN" sz="1600" b="1" dirty="0" err="1">
                <a:solidFill>
                  <a:srgbClr val="FF0000"/>
                </a:solidFill>
                <a:sym typeface="+mn-ea"/>
              </a:rPr>
              <a:t>HeroWind</a:t>
            </a:r>
            <a:r>
              <a:rPr lang="zh-CN" altLang="en-US" sz="1600" b="1" dirty="0">
                <a:solidFill>
                  <a:srgbClr val="FF0000"/>
                </a:solidFill>
                <a:sym typeface="+mn-ea"/>
              </a:rPr>
              <a:t>与</a:t>
            </a:r>
            <a:r>
              <a:rPr lang="en-US" altLang="zh-CN" sz="1600" b="1" dirty="0" err="1">
                <a:solidFill>
                  <a:srgbClr val="FF0000"/>
                </a:solidFill>
                <a:sym typeface="+mn-ea"/>
              </a:rPr>
              <a:t>OpenFAST</a:t>
            </a:r>
            <a:r>
              <a:rPr lang="en-US" altLang="zh-CN" sz="1600" b="1" dirty="0">
                <a:solidFill>
                  <a:srgbClr val="FF0000"/>
                </a:solidFill>
                <a:sym typeface="+mn-ea"/>
              </a:rPr>
              <a:t> </a:t>
            </a:r>
            <a:r>
              <a:rPr lang="en-US" altLang="zh-CN" sz="1600" dirty="0">
                <a:sym typeface="+mn-ea"/>
              </a:rPr>
              <a:t>3.5 \ 4.0</a:t>
            </a:r>
            <a:r>
              <a:rPr lang="zh-CN" altLang="en-US" sz="1600" dirty="0">
                <a:sym typeface="+mn-ea"/>
              </a:rPr>
              <a:t>版本，</a:t>
            </a:r>
            <a:r>
              <a:rPr lang="zh-CN" altLang="en-US" sz="1600" b="1" dirty="0">
                <a:solidFill>
                  <a:srgbClr val="FF0000"/>
                </a:solidFill>
                <a:sym typeface="+mn-ea"/>
              </a:rPr>
              <a:t>多体动力学部分</a:t>
            </a:r>
            <a:r>
              <a:rPr lang="zh-CN" altLang="en-US" sz="1600" dirty="0">
                <a:sym typeface="+mn-ea"/>
              </a:rPr>
              <a:t>计算结果</a:t>
            </a:r>
            <a:r>
              <a:rPr lang="zh-CN" altLang="en-US" sz="1600" b="1" dirty="0">
                <a:solidFill>
                  <a:srgbClr val="FF0000"/>
                </a:solidFill>
                <a:sym typeface="+mn-ea"/>
              </a:rPr>
              <a:t>对比验证</a:t>
            </a:r>
            <a:r>
              <a:rPr lang="zh-CN" altLang="en-US" sz="1600" dirty="0">
                <a:sym typeface="+mn-ea"/>
              </a:rPr>
              <a:t>。研究</a:t>
            </a:r>
            <a:r>
              <a:rPr lang="en-US" altLang="zh-CN" sz="1600" dirty="0">
                <a:sym typeface="+mn-ea"/>
              </a:rPr>
              <a:t>Bladed</a:t>
            </a:r>
            <a:r>
              <a:rPr lang="zh-CN" altLang="en-US" sz="1600" dirty="0">
                <a:sym typeface="+mn-ea"/>
              </a:rPr>
              <a:t>叶片中性轴坐标系，叶根坐标系定义方法。在</a:t>
            </a:r>
            <a:r>
              <a:rPr lang="en-US" altLang="zh-CN" sz="1600" dirty="0" err="1">
                <a:sym typeface="+mn-ea"/>
              </a:rPr>
              <a:t>HeroWind</a:t>
            </a:r>
            <a:r>
              <a:rPr lang="zh-CN" altLang="en-US" sz="1600" dirty="0">
                <a:sym typeface="+mn-ea"/>
              </a:rPr>
              <a:t>多体动力学模块</a:t>
            </a:r>
            <a:r>
              <a:rPr lang="zh-CN" altLang="en-US" sz="1600" b="1" dirty="0">
                <a:solidFill>
                  <a:srgbClr val="FF0000"/>
                </a:solidFill>
                <a:sym typeface="+mn-ea"/>
              </a:rPr>
              <a:t>新增叶根坐标系</a:t>
            </a:r>
            <a:r>
              <a:rPr lang="zh-CN" altLang="en-US" sz="1600" dirty="0">
                <a:sym typeface="+mn-ea"/>
              </a:rPr>
              <a:t>，支持</a:t>
            </a:r>
            <a:r>
              <a:rPr lang="zh-CN" altLang="en-US" sz="1600" b="1" dirty="0">
                <a:solidFill>
                  <a:srgbClr val="FF0000"/>
                </a:solidFill>
                <a:sym typeface="+mn-ea"/>
              </a:rPr>
              <a:t>叶片响应在叶根坐标系输出结果</a:t>
            </a:r>
            <a:r>
              <a:rPr lang="zh-CN" altLang="en-US" sz="1600" dirty="0">
                <a:sym typeface="+mn-ea"/>
              </a:rPr>
              <a:t>。</a:t>
            </a:r>
            <a:r>
              <a:rPr lang="en-US" altLang="zh-CN" sz="1600" dirty="0">
                <a:sym typeface="+mn-ea"/>
              </a:rPr>
              <a:t>Bladed</a:t>
            </a:r>
            <a:r>
              <a:rPr lang="zh-CN" altLang="en-US" sz="1600" dirty="0">
                <a:sym typeface="+mn-ea"/>
              </a:rPr>
              <a:t>线性化理论手册学习、</a:t>
            </a:r>
            <a:r>
              <a:rPr lang="en-US" altLang="zh-CN" sz="1600" dirty="0" err="1">
                <a:sym typeface="+mn-ea"/>
              </a:rPr>
              <a:t>OpenFAST</a:t>
            </a:r>
            <a:r>
              <a:rPr lang="zh-CN" altLang="en-US" sz="1600" dirty="0">
                <a:sym typeface="+mn-ea"/>
              </a:rPr>
              <a:t>线性化理论手册学习，代码研究；多叶片坐标系变换方法学习。</a:t>
            </a:r>
            <a:r>
              <a:rPr lang="zh-CN" altLang="en-US" sz="1600" b="1" dirty="0">
                <a:solidFill>
                  <a:srgbClr val="FF0000"/>
                </a:solidFill>
                <a:sym typeface="+mn-ea"/>
              </a:rPr>
              <a:t>梳理模型线性化技术路线，编写线性化模块理论手册</a:t>
            </a:r>
            <a:r>
              <a:rPr lang="zh-CN" altLang="en-US" sz="1600" dirty="0">
                <a:sym typeface="+mn-ea"/>
              </a:rPr>
              <a:t>。</a:t>
            </a:r>
          </a:p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p"/>
            </a:pPr>
            <a:r>
              <a:rPr lang="zh-CN" altLang="en-US" sz="2000" b="1" dirty="0">
                <a:sym typeface="+mn-ea"/>
              </a:rPr>
              <a:t>控制模块（兰志杰、江卓）</a:t>
            </a:r>
            <a:endParaRPr lang="en-US" altLang="zh-CN" sz="2000" b="1" dirty="0">
              <a:sym typeface="+mn-ea"/>
            </a:endParaRPr>
          </a:p>
          <a:p>
            <a:pPr algn="just">
              <a:lnSpc>
                <a:spcPct val="200000"/>
              </a:lnSpc>
              <a:buClr>
                <a:srgbClr val="000000"/>
              </a:buClr>
            </a:pPr>
            <a:r>
              <a:rPr lang="en-US" altLang="zh-CN" sz="1600" dirty="0"/>
              <a:t>Bladed</a:t>
            </a:r>
            <a:r>
              <a:rPr lang="zh-CN" altLang="en-US" sz="1600" dirty="0"/>
              <a:t>控制器接口固定通道调研、</a:t>
            </a:r>
            <a:r>
              <a:rPr lang="en-US" altLang="zh-CN" sz="1600" dirty="0" err="1"/>
              <a:t>OpenFAST</a:t>
            </a:r>
            <a:r>
              <a:rPr lang="zh-CN" altLang="en-US" sz="1600" dirty="0"/>
              <a:t>底层调用</a:t>
            </a:r>
            <a:r>
              <a:rPr lang="en-US" altLang="zh-CN" sz="1600" dirty="0"/>
              <a:t>Bladed</a:t>
            </a:r>
            <a:r>
              <a:rPr lang="zh-CN" altLang="en-US" sz="1600" dirty="0"/>
              <a:t>控制器逻辑调研；研究漂浮式风电机组软件开发手册，重点关注跟控制相关紧密的多体动力学模块，讨论控制器模块开发计划，重点关注控制器接口变量问题。</a:t>
            </a:r>
          </a:p>
        </p:txBody>
      </p:sp>
      <p:sp>
        <p:nvSpPr>
          <p:cNvPr id="5" name="标题 17">
            <a:extLst>
              <a:ext uri="{FF2B5EF4-FFF2-40B4-BE49-F238E27FC236}">
                <a16:creationId xmlns:a16="http://schemas.microsoft.com/office/drawing/2014/main" id="{3F68F0D8-7428-D6DB-E6B8-1E840E8B2156}"/>
              </a:ext>
            </a:extLst>
          </p:cNvPr>
          <p:cNvSpPr txBox="1"/>
          <p:nvPr/>
        </p:nvSpPr>
        <p:spPr>
          <a:xfrm>
            <a:off x="577215" y="924560"/>
            <a:ext cx="6730365" cy="563245"/>
          </a:xfrm>
          <a:prstGeom prst="rect">
            <a:avLst/>
          </a:prstGeom>
          <a:noFill/>
          <a:ln w="9525">
            <a:noFill/>
          </a:ln>
        </p:spPr>
        <p:txBody>
          <a:bodyPr anchor="ctr"/>
          <a:lstStyle>
            <a:lvl1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000" b="1" kern="1200">
                <a:solidFill>
                  <a:srgbClr val="127CDC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008080"/>
                </a:solidFill>
                <a:latin typeface="Arial" panose="020B0604020202020204" pitchFamily="34" charset="0"/>
                <a:ea typeface="微软雅黑" panose="020B0503020204020204" charset="-122"/>
              </a:defRPr>
            </a:lvl2pPr>
            <a:lvl3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008080"/>
                </a:solidFill>
                <a:latin typeface="Arial" panose="020B0604020202020204" pitchFamily="34" charset="0"/>
                <a:ea typeface="微软雅黑" panose="020B0503020204020204" charset="-122"/>
              </a:defRPr>
            </a:lvl3pPr>
            <a:lvl4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008080"/>
                </a:solidFill>
                <a:latin typeface="Arial" panose="020B0604020202020204" pitchFamily="34" charset="0"/>
                <a:ea typeface="微软雅黑" panose="020B0503020204020204" charset="-122"/>
              </a:defRPr>
            </a:lvl4pPr>
            <a:lvl5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008080"/>
                </a:solidFill>
                <a:latin typeface="Arial" panose="020B0604020202020204" pitchFamily="34" charset="0"/>
                <a:ea typeface="微软雅黑" panose="020B0503020204020204" charset="-122"/>
              </a:defRPr>
            </a:lvl5pPr>
            <a:lvl6pPr marL="4572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008080"/>
                </a:solidFill>
                <a:latin typeface="Arial" panose="020B0604020202020204" pitchFamily="34" charset="0"/>
                <a:ea typeface="微软雅黑" panose="020B0503020204020204" charset="-122"/>
              </a:defRPr>
            </a:lvl6pPr>
            <a:lvl7pPr marL="9144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008080"/>
                </a:solidFill>
                <a:latin typeface="Arial" panose="020B0604020202020204" pitchFamily="34" charset="0"/>
                <a:ea typeface="微软雅黑" panose="020B0503020204020204" charset="-122"/>
              </a:defRPr>
            </a:lvl7pPr>
            <a:lvl8pPr marL="13716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008080"/>
                </a:solidFill>
                <a:latin typeface="Arial" panose="020B0604020202020204" pitchFamily="34" charset="0"/>
                <a:ea typeface="微软雅黑" panose="020B0503020204020204" charset="-122"/>
              </a:defRPr>
            </a:lvl8pPr>
            <a:lvl9pPr marL="18288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008080"/>
                </a:solidFill>
                <a:latin typeface="Arial" panose="020B0604020202020204" pitchFamily="34" charset="0"/>
                <a:ea typeface="微软雅黑" panose="020B0503020204020204" charset="-122"/>
              </a:defRPr>
            </a:lvl9pPr>
          </a:lstStyle>
          <a:p>
            <a:r>
              <a:rPr lang="en-US" altLang="zh-CN" sz="2800" dirty="0">
                <a:solidFill>
                  <a:srgbClr val="0078E7"/>
                </a:solidFill>
                <a:latin typeface="Arial" panose="020B0604020202020204" pitchFamily="34" charset="0"/>
                <a:ea typeface="微软雅黑" panose="020B0503020204020204" charset="-122"/>
                <a:sym typeface="微软雅黑" panose="020B0503020204020204" charset="-122"/>
              </a:rPr>
              <a:t>1. </a:t>
            </a:r>
            <a:r>
              <a:rPr lang="zh-CN" altLang="en-US" sz="2800" dirty="0">
                <a:solidFill>
                  <a:srgbClr val="0078E7"/>
                </a:solidFill>
                <a:latin typeface="Arial" panose="020B0604020202020204" pitchFamily="34" charset="0"/>
                <a:ea typeface="微软雅黑" panose="020B0503020204020204" charset="-122"/>
                <a:sym typeface="微软雅黑" panose="020B0503020204020204" charset="-122"/>
              </a:rPr>
              <a:t>求解器开发组</a:t>
            </a:r>
          </a:p>
        </p:txBody>
      </p:sp>
    </p:spTree>
    <p:extLst>
      <p:ext uri="{BB962C8B-B14F-4D97-AF65-F5344CB8AC3E}">
        <p14:creationId xmlns:p14="http://schemas.microsoft.com/office/powerpoint/2010/main" val="349341854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标题 1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>
                <a:solidFill>
                  <a:srgbClr val="0078E7"/>
                </a:solidFill>
                <a:latin typeface="Arial" panose="020B0604020202020204" pitchFamily="34" charset="0"/>
                <a:ea typeface="微软雅黑" panose="020B0503020204020204" charset="-122"/>
                <a:sym typeface="微软雅黑" panose="020B0503020204020204" charset="-122"/>
              </a:rPr>
              <a:t>二、科学研究工作</a:t>
            </a:r>
            <a:endParaRPr lang="en-US" altLang="zh-CN" dirty="0">
              <a:solidFill>
                <a:srgbClr val="0078E7"/>
              </a:solidFill>
              <a:latin typeface="Arial" panose="020B0604020202020204" pitchFamily="34" charset="0"/>
              <a:ea typeface="微软雅黑" panose="020B0503020204020204" charset="-122"/>
              <a:sym typeface="微软雅黑" panose="020B0503020204020204" charset="-122"/>
            </a:endParaRPr>
          </a:p>
        </p:txBody>
      </p:sp>
      <p:sp>
        <p:nvSpPr>
          <p:cNvPr id="2" name="灯片编号占位符 1"/>
          <p:cNvSpPr>
            <a:spLocks noGrp="1"/>
          </p:cNvSpPr>
          <p:nvPr>
            <p:ph type="sldNum" sz="quarter" idx="12"/>
          </p:nvPr>
        </p:nvSpPr>
        <p:spPr>
          <a:xfrm>
            <a:off x="9333352" y="6478588"/>
            <a:ext cx="2743200" cy="365125"/>
          </a:xfr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98A61D02-9D9C-4436-9CDA-5FCC928CB330}" type="slidenum">
              <a:rPr kumimoji="0" lang="zh-CN" altLang="en-US" sz="1400" b="0" i="0" u="none" strike="noStrike" kern="1200" cap="none" spc="0" normalizeH="0" baseline="0" noProof="1">
                <a:ln>
                  <a:noFill/>
                </a:ln>
                <a:solidFill>
                  <a:srgbClr val="00808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7</a:t>
            </a:fld>
            <a:endParaRPr kumimoji="0" lang="zh-CN" altLang="en-US" sz="1400" b="0" i="0" u="none" strike="noStrike" kern="1200" cap="none" spc="0" normalizeH="0" baseline="0" noProof="1">
              <a:ln>
                <a:noFill/>
              </a:ln>
              <a:solidFill>
                <a:srgbClr val="00808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8" name="矩形 7"/>
          <p:cNvSpPr/>
          <p:nvPr>
            <p:custDataLst>
              <p:tags r:id="rId1"/>
            </p:custDataLst>
          </p:nvPr>
        </p:nvSpPr>
        <p:spPr>
          <a:xfrm>
            <a:off x="577056" y="1487588"/>
            <a:ext cx="11277600" cy="4867423"/>
          </a:xfrm>
          <a:prstGeom prst="rect">
            <a:avLst/>
          </a:prstGeom>
          <a:noFill/>
          <a:ln w="12700"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p"/>
            </a:pPr>
            <a:r>
              <a:rPr lang="zh-CN" altLang="en-US" sz="2000" b="1" dirty="0">
                <a:sym typeface="+mn-ea"/>
              </a:rPr>
              <a:t>水动模块（王睿、张宇静） </a:t>
            </a:r>
            <a:r>
              <a:rPr lang="zh-CN" sz="2000" dirty="0"/>
              <a:t>：</a:t>
            </a:r>
            <a:endParaRPr lang="en-US" altLang="zh-CN" sz="2000" dirty="0"/>
          </a:p>
          <a:p>
            <a:pPr marL="285750" indent="-285750" algn="just">
              <a:lnSpc>
                <a:spcPct val="200000"/>
              </a:lnSpc>
              <a:buClr>
                <a:srgbClr val="000000"/>
              </a:buClr>
              <a:buFont typeface="Wingdings" panose="05000000000000000000" pitchFamily="2" charset="2"/>
              <a:buChar char="l"/>
            </a:pPr>
            <a:r>
              <a:rPr lang="zh-CN" altLang="en-US" sz="1600" dirty="0">
                <a:sym typeface="+mn-ea"/>
              </a:rPr>
              <a:t>完成</a:t>
            </a:r>
            <a:r>
              <a:rPr lang="en-US" altLang="zh-CN" sz="1600" dirty="0" err="1">
                <a:sym typeface="+mn-ea"/>
              </a:rPr>
              <a:t>HydroSim</a:t>
            </a:r>
            <a:r>
              <a:rPr lang="zh-CN" altLang="en-US" sz="1600" dirty="0">
                <a:sym typeface="+mn-ea"/>
              </a:rPr>
              <a:t>求解器</a:t>
            </a:r>
            <a:r>
              <a:rPr lang="en-US" altLang="zh-CN" sz="1600" b="1" dirty="0">
                <a:solidFill>
                  <a:srgbClr val="FF0000"/>
                </a:solidFill>
                <a:sym typeface="+mn-ea"/>
              </a:rPr>
              <a:t>Morison</a:t>
            </a:r>
            <a:r>
              <a:rPr lang="zh-CN" altLang="en-US" sz="1600" b="1" dirty="0">
                <a:solidFill>
                  <a:srgbClr val="FF0000"/>
                </a:solidFill>
                <a:sym typeface="+mn-ea"/>
              </a:rPr>
              <a:t>模块后处理功能和结果输出功能的开发</a:t>
            </a:r>
            <a:r>
              <a:rPr lang="zh-CN" altLang="en-US" sz="1600" dirty="0">
                <a:sym typeface="+mn-ea"/>
              </a:rPr>
              <a:t>。基于</a:t>
            </a:r>
            <a:r>
              <a:rPr lang="en-US" altLang="zh-CN" sz="1600" dirty="0">
                <a:sym typeface="+mn-ea"/>
              </a:rPr>
              <a:t>IEA_15MW_VolturnUS-S</a:t>
            </a:r>
            <a:r>
              <a:rPr lang="zh-CN" altLang="en-US" sz="1600" dirty="0">
                <a:sym typeface="+mn-ea"/>
              </a:rPr>
              <a:t>和</a:t>
            </a:r>
            <a:r>
              <a:rPr lang="en-US" altLang="zh-CN" sz="1600" dirty="0">
                <a:sym typeface="+mn-ea"/>
              </a:rPr>
              <a:t>OC4_DeepCwind_SemiSub</a:t>
            </a:r>
            <a:r>
              <a:rPr lang="zh-CN" altLang="en-US" sz="1600" dirty="0">
                <a:sym typeface="+mn-ea"/>
              </a:rPr>
              <a:t>模型，完成</a:t>
            </a:r>
            <a:r>
              <a:rPr lang="zh-CN" altLang="en-US" sz="1600" b="1" dirty="0">
                <a:solidFill>
                  <a:srgbClr val="FF0000"/>
                </a:solidFill>
                <a:sym typeface="+mn-ea"/>
              </a:rPr>
              <a:t>规则波工况和不规则波工况下</a:t>
            </a:r>
            <a:r>
              <a:rPr lang="en-US" altLang="zh-CN" sz="1600" b="1" dirty="0" err="1">
                <a:solidFill>
                  <a:srgbClr val="FF0000"/>
                </a:solidFill>
                <a:sym typeface="+mn-ea"/>
              </a:rPr>
              <a:t>HydroSim</a:t>
            </a:r>
            <a:r>
              <a:rPr lang="zh-CN" altLang="en-US" sz="1600" b="1" dirty="0">
                <a:solidFill>
                  <a:srgbClr val="FF0000"/>
                </a:solidFill>
                <a:sym typeface="+mn-ea"/>
              </a:rPr>
              <a:t>求解器和</a:t>
            </a:r>
            <a:r>
              <a:rPr lang="en-US" altLang="zh-CN" sz="1600" b="1" dirty="0">
                <a:solidFill>
                  <a:srgbClr val="FF0000"/>
                </a:solidFill>
                <a:sym typeface="+mn-ea"/>
              </a:rPr>
              <a:t>Bladed</a:t>
            </a:r>
            <a:r>
              <a:rPr lang="zh-CN" altLang="en-US" sz="1600" b="1" dirty="0">
                <a:solidFill>
                  <a:srgbClr val="FF0000"/>
                </a:solidFill>
                <a:sym typeface="+mn-ea"/>
              </a:rPr>
              <a:t>的水动力结果的对比验证</a:t>
            </a:r>
            <a:r>
              <a:rPr lang="zh-CN" altLang="en-US" sz="1600" dirty="0">
                <a:sym typeface="+mn-ea"/>
              </a:rPr>
              <a:t>，完成</a:t>
            </a:r>
            <a:r>
              <a:rPr lang="en-US" altLang="zh-CN" sz="1600" b="1" dirty="0">
                <a:solidFill>
                  <a:srgbClr val="FF0000"/>
                </a:solidFill>
                <a:sym typeface="+mn-ea"/>
              </a:rPr>
              <a:t>Morison</a:t>
            </a:r>
            <a:r>
              <a:rPr lang="zh-CN" altLang="en-US" sz="1600" b="1" dirty="0">
                <a:solidFill>
                  <a:srgbClr val="FF0000"/>
                </a:solidFill>
                <a:sym typeface="+mn-ea"/>
              </a:rPr>
              <a:t>模块和</a:t>
            </a:r>
            <a:r>
              <a:rPr lang="en-US" altLang="zh-CN" sz="1600" b="1" dirty="0" err="1">
                <a:solidFill>
                  <a:srgbClr val="FF0000"/>
                </a:solidFill>
                <a:sym typeface="+mn-ea"/>
              </a:rPr>
              <a:t>OpenFAST</a:t>
            </a:r>
            <a:r>
              <a:rPr lang="zh-CN" altLang="en-US" sz="1600" b="1" dirty="0">
                <a:solidFill>
                  <a:srgbClr val="FF0000"/>
                </a:solidFill>
                <a:sym typeface="+mn-ea"/>
              </a:rPr>
              <a:t>粘性阻力结果的对比验证</a:t>
            </a:r>
            <a:r>
              <a:rPr lang="zh-CN" altLang="en-US" sz="1600" dirty="0">
                <a:sym typeface="+mn-ea"/>
              </a:rPr>
              <a:t>。完成</a:t>
            </a:r>
            <a:r>
              <a:rPr lang="en-US" altLang="zh-CN" sz="1600" b="1" dirty="0" err="1">
                <a:solidFill>
                  <a:srgbClr val="FF0000"/>
                </a:solidFill>
                <a:sym typeface="+mn-ea"/>
              </a:rPr>
              <a:t>HydroSim</a:t>
            </a:r>
            <a:r>
              <a:rPr lang="zh-CN" altLang="en-US" sz="1600" b="1" dirty="0">
                <a:solidFill>
                  <a:srgbClr val="FF0000"/>
                </a:solidFill>
                <a:sym typeface="+mn-ea"/>
              </a:rPr>
              <a:t>求解器和</a:t>
            </a:r>
            <a:r>
              <a:rPr lang="en-US" altLang="zh-CN" sz="1600" b="1" dirty="0">
                <a:solidFill>
                  <a:srgbClr val="FF0000"/>
                </a:solidFill>
                <a:sym typeface="+mn-ea"/>
              </a:rPr>
              <a:t>WAVE</a:t>
            </a:r>
            <a:r>
              <a:rPr lang="zh-CN" altLang="en-US" sz="1600" b="1" dirty="0">
                <a:solidFill>
                  <a:srgbClr val="FF0000"/>
                </a:solidFill>
                <a:sym typeface="+mn-ea"/>
              </a:rPr>
              <a:t>求解器的联合调试，完成和</a:t>
            </a:r>
            <a:r>
              <a:rPr lang="en-US" altLang="zh-CN" sz="1600" b="1" dirty="0">
                <a:solidFill>
                  <a:srgbClr val="FF0000"/>
                </a:solidFill>
                <a:sym typeface="+mn-ea"/>
              </a:rPr>
              <a:t>Bladed</a:t>
            </a:r>
            <a:r>
              <a:rPr lang="zh-CN" altLang="en-US" sz="1600" b="1" dirty="0">
                <a:solidFill>
                  <a:srgbClr val="FF0000"/>
                </a:solidFill>
                <a:sym typeface="+mn-ea"/>
              </a:rPr>
              <a:t>结果的对比确认</a:t>
            </a:r>
            <a:r>
              <a:rPr lang="zh-CN" altLang="en-US" sz="1600" dirty="0">
                <a:sym typeface="+mn-ea"/>
              </a:rPr>
              <a:t>。完成</a:t>
            </a:r>
            <a:r>
              <a:rPr lang="en-US" altLang="zh-CN" sz="1600" dirty="0" err="1">
                <a:sym typeface="+mn-ea"/>
              </a:rPr>
              <a:t>HydroSim</a:t>
            </a:r>
            <a:r>
              <a:rPr lang="zh-CN" altLang="en-US" sz="1600" dirty="0">
                <a:sym typeface="+mn-ea"/>
              </a:rPr>
              <a:t>求解器</a:t>
            </a:r>
            <a:r>
              <a:rPr lang="en-US" altLang="zh-CN" sz="1600" dirty="0">
                <a:sym typeface="+mn-ea"/>
              </a:rPr>
              <a:t>Morison</a:t>
            </a:r>
            <a:r>
              <a:rPr lang="zh-CN" altLang="en-US" sz="1600" dirty="0">
                <a:sym typeface="+mn-ea"/>
              </a:rPr>
              <a:t>模块理论手册、开发者手册和测试报告的编制提交。</a:t>
            </a:r>
            <a:endParaRPr lang="en-US" altLang="zh-CN" sz="1600" dirty="0">
              <a:sym typeface="+mn-ea"/>
            </a:endParaRPr>
          </a:p>
          <a:p>
            <a:pPr marL="285750" indent="-285750" algn="just">
              <a:lnSpc>
                <a:spcPct val="200000"/>
              </a:lnSpc>
              <a:buClr>
                <a:srgbClr val="000000"/>
              </a:buClr>
              <a:buFont typeface="Wingdings" panose="05000000000000000000" pitchFamily="2" charset="2"/>
              <a:buChar char="l"/>
            </a:pPr>
            <a:r>
              <a:rPr lang="zh-CN" altLang="en-US" sz="1600" dirty="0">
                <a:sym typeface="+mn-ea"/>
              </a:rPr>
              <a:t>基于</a:t>
            </a:r>
            <a:r>
              <a:rPr lang="en-US" altLang="zh-CN" sz="1600" dirty="0">
                <a:sym typeface="+mn-ea"/>
              </a:rPr>
              <a:t>OC4</a:t>
            </a:r>
            <a:r>
              <a:rPr lang="zh-CN" altLang="en-US" sz="1600" dirty="0">
                <a:sym typeface="+mn-ea"/>
              </a:rPr>
              <a:t>半潜平台，完成</a:t>
            </a:r>
            <a:r>
              <a:rPr lang="zh-CN" altLang="en-US" sz="1600" b="1" dirty="0">
                <a:solidFill>
                  <a:srgbClr val="FF0000"/>
                </a:solidFill>
                <a:sym typeface="+mn-ea"/>
              </a:rPr>
              <a:t>有限水深条件下和无限水深条件下</a:t>
            </a:r>
            <a:r>
              <a:rPr lang="en-US" altLang="zh-CN" sz="1600" b="1" dirty="0">
                <a:solidFill>
                  <a:srgbClr val="FF0000"/>
                </a:solidFill>
                <a:sym typeface="+mn-ea"/>
              </a:rPr>
              <a:t>Hydrofre-L1</a:t>
            </a:r>
            <a:r>
              <a:rPr lang="zh-CN" altLang="en-US" sz="1600" b="1" dirty="0">
                <a:solidFill>
                  <a:srgbClr val="FF0000"/>
                </a:solidFill>
                <a:sym typeface="+mn-ea"/>
              </a:rPr>
              <a:t>求解器和</a:t>
            </a:r>
            <a:r>
              <a:rPr lang="en-US" altLang="zh-CN" sz="1600" b="1" dirty="0" err="1">
                <a:solidFill>
                  <a:srgbClr val="FF0000"/>
                </a:solidFill>
                <a:sym typeface="+mn-ea"/>
              </a:rPr>
              <a:t>Nemoh</a:t>
            </a:r>
            <a:r>
              <a:rPr lang="zh-CN" altLang="en-US" sz="1600" b="1" dirty="0">
                <a:solidFill>
                  <a:srgbClr val="FF0000"/>
                </a:solidFill>
                <a:sym typeface="+mn-ea"/>
              </a:rPr>
              <a:t>软件的结果对比</a:t>
            </a:r>
            <a:r>
              <a:rPr lang="zh-CN" altLang="en-US" sz="1600" dirty="0">
                <a:sym typeface="+mn-ea"/>
              </a:rPr>
              <a:t>。开展</a:t>
            </a:r>
            <a:r>
              <a:rPr lang="en-US" altLang="zh-CN" sz="1600" dirty="0">
                <a:sym typeface="+mn-ea"/>
              </a:rPr>
              <a:t>WAMIT</a:t>
            </a:r>
            <a:r>
              <a:rPr lang="zh-CN" altLang="en-US" sz="1600" dirty="0">
                <a:sym typeface="+mn-ea"/>
              </a:rPr>
              <a:t>和</a:t>
            </a:r>
            <a:r>
              <a:rPr lang="en-US" altLang="zh-CN" sz="1600" dirty="0">
                <a:sym typeface="+mn-ea"/>
              </a:rPr>
              <a:t>Hydrofre_L1</a:t>
            </a:r>
            <a:r>
              <a:rPr lang="zh-CN" altLang="en-US" sz="1600" b="1" dirty="0">
                <a:solidFill>
                  <a:srgbClr val="FF0000"/>
                </a:solidFill>
                <a:sym typeface="+mn-ea"/>
              </a:rPr>
              <a:t>水动力系数转化</a:t>
            </a:r>
            <a:r>
              <a:rPr lang="zh-CN" altLang="en-US" sz="1600" dirty="0">
                <a:sym typeface="+mn-ea"/>
              </a:rPr>
              <a:t>。编写</a:t>
            </a:r>
            <a:r>
              <a:rPr lang="en-US" altLang="zh-CN" sz="1600" dirty="0">
                <a:sym typeface="+mn-ea"/>
              </a:rPr>
              <a:t>Hydrofre_L1</a:t>
            </a:r>
            <a:r>
              <a:rPr lang="zh-CN" altLang="en-US" sz="1600" dirty="0">
                <a:sym typeface="+mn-ea"/>
              </a:rPr>
              <a:t>的功能测试报告。完成二阶势流理论学习，完成</a:t>
            </a:r>
            <a:r>
              <a:rPr lang="en-US" altLang="zh-CN" sz="1600" dirty="0" err="1">
                <a:sym typeface="+mn-ea"/>
              </a:rPr>
              <a:t>Nemoh</a:t>
            </a:r>
            <a:r>
              <a:rPr lang="zh-CN" altLang="en-US" sz="1600" dirty="0">
                <a:sym typeface="+mn-ea"/>
              </a:rPr>
              <a:t>软件框架梳理。完成</a:t>
            </a:r>
            <a:r>
              <a:rPr lang="en-US" altLang="zh-CN" sz="1600" b="1" dirty="0">
                <a:solidFill>
                  <a:srgbClr val="FF0000"/>
                </a:solidFill>
                <a:sym typeface="+mn-ea"/>
              </a:rPr>
              <a:t>Hydrofre-Q2</a:t>
            </a:r>
            <a:r>
              <a:rPr lang="zh-CN" altLang="en-US" sz="1600" b="1" dirty="0">
                <a:solidFill>
                  <a:srgbClr val="FF0000"/>
                </a:solidFill>
                <a:sym typeface="+mn-ea"/>
              </a:rPr>
              <a:t>求解器初始化模块</a:t>
            </a:r>
            <a:r>
              <a:rPr lang="zh-CN" altLang="en-US" sz="1600" dirty="0">
                <a:sym typeface="+mn-ea"/>
              </a:rPr>
              <a:t>的功能开发。</a:t>
            </a:r>
          </a:p>
          <a:p>
            <a:pPr algn="just">
              <a:lnSpc>
                <a:spcPct val="150000"/>
              </a:lnSpc>
            </a:pPr>
            <a:endParaRPr lang="zh-CN" altLang="en-US" sz="2000" b="1" dirty="0">
              <a:sym typeface="+mn-ea"/>
            </a:endParaRPr>
          </a:p>
          <a:p>
            <a:pPr algn="just">
              <a:lnSpc>
                <a:spcPct val="150000"/>
              </a:lnSpc>
            </a:pPr>
            <a:endParaRPr lang="zh-CN" altLang="en-US" sz="2000" dirty="0"/>
          </a:p>
        </p:txBody>
      </p:sp>
      <p:sp>
        <p:nvSpPr>
          <p:cNvPr id="5" name="标题 17"/>
          <p:cNvSpPr txBox="1"/>
          <p:nvPr/>
        </p:nvSpPr>
        <p:spPr>
          <a:xfrm>
            <a:off x="577215" y="924560"/>
            <a:ext cx="6730365" cy="563245"/>
          </a:xfrm>
          <a:prstGeom prst="rect">
            <a:avLst/>
          </a:prstGeom>
          <a:noFill/>
          <a:ln w="9525">
            <a:noFill/>
          </a:ln>
        </p:spPr>
        <p:txBody>
          <a:bodyPr anchor="ctr"/>
          <a:lstStyle>
            <a:lvl1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000" b="1" kern="1200">
                <a:solidFill>
                  <a:srgbClr val="127CDC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008080"/>
                </a:solidFill>
                <a:latin typeface="Arial" panose="020B0604020202020204" pitchFamily="34" charset="0"/>
                <a:ea typeface="微软雅黑" panose="020B0503020204020204" charset="-122"/>
              </a:defRPr>
            </a:lvl2pPr>
            <a:lvl3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008080"/>
                </a:solidFill>
                <a:latin typeface="Arial" panose="020B0604020202020204" pitchFamily="34" charset="0"/>
                <a:ea typeface="微软雅黑" panose="020B0503020204020204" charset="-122"/>
              </a:defRPr>
            </a:lvl3pPr>
            <a:lvl4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008080"/>
                </a:solidFill>
                <a:latin typeface="Arial" panose="020B0604020202020204" pitchFamily="34" charset="0"/>
                <a:ea typeface="微软雅黑" panose="020B0503020204020204" charset="-122"/>
              </a:defRPr>
            </a:lvl4pPr>
            <a:lvl5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008080"/>
                </a:solidFill>
                <a:latin typeface="Arial" panose="020B0604020202020204" pitchFamily="34" charset="0"/>
                <a:ea typeface="微软雅黑" panose="020B0503020204020204" charset="-122"/>
              </a:defRPr>
            </a:lvl5pPr>
            <a:lvl6pPr marL="4572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008080"/>
                </a:solidFill>
                <a:latin typeface="Arial" panose="020B0604020202020204" pitchFamily="34" charset="0"/>
                <a:ea typeface="微软雅黑" panose="020B0503020204020204" charset="-122"/>
              </a:defRPr>
            </a:lvl6pPr>
            <a:lvl7pPr marL="9144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008080"/>
                </a:solidFill>
                <a:latin typeface="Arial" panose="020B0604020202020204" pitchFamily="34" charset="0"/>
                <a:ea typeface="微软雅黑" panose="020B0503020204020204" charset="-122"/>
              </a:defRPr>
            </a:lvl7pPr>
            <a:lvl8pPr marL="13716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008080"/>
                </a:solidFill>
                <a:latin typeface="Arial" panose="020B0604020202020204" pitchFamily="34" charset="0"/>
                <a:ea typeface="微软雅黑" panose="020B0503020204020204" charset="-122"/>
              </a:defRPr>
            </a:lvl8pPr>
            <a:lvl9pPr marL="18288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008080"/>
                </a:solidFill>
                <a:latin typeface="Arial" panose="020B0604020202020204" pitchFamily="34" charset="0"/>
                <a:ea typeface="微软雅黑" panose="020B0503020204020204" charset="-122"/>
              </a:defRPr>
            </a:lvl9pPr>
          </a:lstStyle>
          <a:p>
            <a:r>
              <a:rPr lang="en-US" altLang="zh-CN" sz="2800" dirty="0">
                <a:solidFill>
                  <a:srgbClr val="0078E7"/>
                </a:solidFill>
                <a:latin typeface="Arial" panose="020B0604020202020204" pitchFamily="34" charset="0"/>
                <a:ea typeface="微软雅黑" panose="020B0503020204020204" charset="-122"/>
                <a:sym typeface="微软雅黑" panose="020B0503020204020204" charset="-122"/>
              </a:rPr>
              <a:t>1. </a:t>
            </a:r>
            <a:r>
              <a:rPr lang="zh-CN" altLang="en-US" sz="2800" dirty="0">
                <a:solidFill>
                  <a:srgbClr val="0078E7"/>
                </a:solidFill>
                <a:latin typeface="Arial" panose="020B0604020202020204" pitchFamily="34" charset="0"/>
                <a:ea typeface="微软雅黑" panose="020B0503020204020204" charset="-122"/>
                <a:sym typeface="微软雅黑" panose="020B0503020204020204" charset="-122"/>
              </a:rPr>
              <a:t>求解器开发组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标题 1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>
                <a:solidFill>
                  <a:srgbClr val="0078E7"/>
                </a:solidFill>
                <a:latin typeface="Arial" panose="020B0604020202020204" pitchFamily="34" charset="0"/>
                <a:ea typeface="微软雅黑" panose="020B0503020204020204" charset="-122"/>
                <a:sym typeface="微软雅黑" panose="020B0503020204020204" charset="-122"/>
              </a:rPr>
              <a:t>二、科学研究工作</a:t>
            </a:r>
            <a:endParaRPr lang="en-US" altLang="zh-CN" dirty="0">
              <a:solidFill>
                <a:srgbClr val="0078E7"/>
              </a:solidFill>
              <a:latin typeface="Arial" panose="020B0604020202020204" pitchFamily="34" charset="0"/>
              <a:ea typeface="微软雅黑" panose="020B0503020204020204" charset="-122"/>
              <a:sym typeface="微软雅黑" panose="020B0503020204020204" charset="-122"/>
            </a:endParaRPr>
          </a:p>
        </p:txBody>
      </p:sp>
      <p:sp>
        <p:nvSpPr>
          <p:cNvPr id="2" name="灯片编号占位符 1"/>
          <p:cNvSpPr>
            <a:spLocks noGrp="1"/>
          </p:cNvSpPr>
          <p:nvPr>
            <p:ph type="sldNum" sz="quarter" idx="12"/>
          </p:nvPr>
        </p:nvSpPr>
        <p:spPr>
          <a:xfrm>
            <a:off x="9333352" y="6478588"/>
            <a:ext cx="2743200" cy="365125"/>
          </a:xfr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98A61D02-9D9C-4436-9CDA-5FCC928CB330}" type="slidenum">
              <a:rPr kumimoji="0" lang="zh-CN" altLang="en-US" sz="1400" b="0" i="0" u="none" strike="noStrike" kern="1200" cap="none" spc="0" normalizeH="0" baseline="0" noProof="1">
                <a:ln>
                  <a:noFill/>
                </a:ln>
                <a:solidFill>
                  <a:srgbClr val="00808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8</a:t>
            </a:fld>
            <a:endParaRPr kumimoji="0" lang="zh-CN" altLang="en-US" sz="1400" b="0" i="0" u="none" strike="noStrike" kern="1200" cap="none" spc="0" normalizeH="0" baseline="0" noProof="1">
              <a:ln>
                <a:noFill/>
              </a:ln>
              <a:solidFill>
                <a:srgbClr val="00808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8" name="矩形 7"/>
          <p:cNvSpPr/>
          <p:nvPr>
            <p:custDataLst>
              <p:tags r:id="rId1"/>
            </p:custDataLst>
          </p:nvPr>
        </p:nvSpPr>
        <p:spPr>
          <a:xfrm>
            <a:off x="577056" y="1487588"/>
            <a:ext cx="11277600" cy="3322961"/>
          </a:xfrm>
          <a:prstGeom prst="rect">
            <a:avLst/>
          </a:prstGeom>
          <a:noFill/>
          <a:ln w="12700"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pPr marL="342900" indent="-342900" algn="just">
              <a:lnSpc>
                <a:spcPct val="200000"/>
              </a:lnSpc>
              <a:buClr>
                <a:srgbClr val="000000"/>
              </a:buClr>
              <a:buFont typeface="Wingdings" panose="05000000000000000000" pitchFamily="2" charset="2"/>
              <a:buChar char="p"/>
            </a:pPr>
            <a:r>
              <a:rPr lang="zh-CN" altLang="en-US" sz="2000" b="1" dirty="0">
                <a:sym typeface="+mn-ea"/>
              </a:rPr>
              <a:t>后处理模块（于强、李阳）：</a:t>
            </a:r>
            <a:endParaRPr lang="en-US" altLang="zh-CN" sz="2000" b="1" dirty="0">
              <a:sym typeface="+mn-ea"/>
            </a:endParaRPr>
          </a:p>
          <a:p>
            <a:pPr algn="just">
              <a:lnSpc>
                <a:spcPct val="200000"/>
              </a:lnSpc>
              <a:buClr>
                <a:srgbClr val="000000"/>
              </a:buClr>
            </a:pPr>
            <a:r>
              <a:rPr lang="zh-CN" altLang="zh-CN" sz="1600" dirty="0"/>
              <a:t>完成</a:t>
            </a:r>
            <a:r>
              <a:rPr lang="en-US" altLang="zh-CN" sz="1600" dirty="0" err="1"/>
              <a:t>prj</a:t>
            </a:r>
            <a:r>
              <a:rPr lang="zh-CN" altLang="zh-CN" sz="1600" dirty="0"/>
              <a:t>文件</a:t>
            </a:r>
            <a:r>
              <a:rPr lang="zh-CN" altLang="zh-CN" sz="1600" b="1" dirty="0">
                <a:solidFill>
                  <a:srgbClr val="FF0000"/>
                </a:solidFill>
              </a:rPr>
              <a:t>叶片数据、塔架数据的识别与解析</a:t>
            </a:r>
            <a:r>
              <a:rPr lang="zh-CN" altLang="zh-CN" sz="1600" dirty="0"/>
              <a:t>；完成</a:t>
            </a:r>
            <a:r>
              <a:rPr lang="zh-CN" altLang="zh-CN" sz="1600" b="1" dirty="0">
                <a:solidFill>
                  <a:srgbClr val="FF0000"/>
                </a:solidFill>
              </a:rPr>
              <a:t>螺栓计算工具</a:t>
            </a:r>
            <a:r>
              <a:rPr lang="zh-CN" altLang="zh-CN" sz="1600" dirty="0"/>
              <a:t>可执行程序的</a:t>
            </a:r>
            <a:r>
              <a:rPr lang="zh-CN" altLang="zh-CN" sz="1600" b="1" dirty="0">
                <a:solidFill>
                  <a:srgbClr val="FF0000"/>
                </a:solidFill>
              </a:rPr>
              <a:t>封装</a:t>
            </a:r>
            <a:r>
              <a:rPr lang="zh-CN" altLang="zh-CN" sz="1600" dirty="0"/>
              <a:t>；完成</a:t>
            </a:r>
            <a:r>
              <a:rPr lang="zh-CN" altLang="zh-CN" sz="1600" b="1" dirty="0">
                <a:solidFill>
                  <a:srgbClr val="FF0000"/>
                </a:solidFill>
              </a:rPr>
              <a:t>材料数据库、螺栓数据库、垫片数据库</a:t>
            </a:r>
            <a:r>
              <a:rPr lang="zh-CN" altLang="zh-CN" sz="1600" dirty="0"/>
              <a:t>更新；完成后处理模块统计数据功能的前后端测试；完成后处理程序的封装测试；</a:t>
            </a:r>
            <a:endParaRPr lang="zh-CN" altLang="en-US" sz="1600" dirty="0">
              <a:sym typeface="+mn-ea"/>
            </a:endParaRPr>
          </a:p>
          <a:p>
            <a:pPr marL="342900" lvl="0" indent="-342900" algn="just">
              <a:lnSpc>
                <a:spcPct val="200000"/>
              </a:lnSpc>
              <a:buClr>
                <a:srgbClr val="000000"/>
              </a:buClr>
              <a:buFont typeface="Wingdings" panose="05000000000000000000" pitchFamily="2" charset="2"/>
              <a:buChar char="p"/>
            </a:pPr>
            <a:r>
              <a:rPr lang="zh-CN" altLang="en-US" sz="2000" b="1" dirty="0">
                <a:sym typeface="+mn-ea"/>
              </a:rPr>
              <a:t>开发环境与软件集成（于强）</a:t>
            </a:r>
            <a:endParaRPr lang="en-US" altLang="zh-CN" sz="2000" b="1" dirty="0">
              <a:sym typeface="+mn-ea"/>
            </a:endParaRPr>
          </a:p>
          <a:p>
            <a:pPr lvl="0" algn="just">
              <a:lnSpc>
                <a:spcPct val="200000"/>
              </a:lnSpc>
              <a:buClr>
                <a:srgbClr val="000000"/>
              </a:buClr>
            </a:pPr>
            <a:r>
              <a:rPr lang="zh-CN" altLang="en-US" sz="1600" dirty="0">
                <a:sym typeface="+mn-ea"/>
              </a:rPr>
              <a:t>熟悉软件整体架构和前端架构；整理了</a:t>
            </a:r>
            <a:r>
              <a:rPr lang="en-US" altLang="zh-CN" sz="1600" dirty="0">
                <a:sym typeface="+mn-ea"/>
              </a:rPr>
              <a:t>git</a:t>
            </a:r>
            <a:r>
              <a:rPr lang="zh-CN" altLang="en-US" sz="1600" dirty="0">
                <a:sym typeface="+mn-ea"/>
              </a:rPr>
              <a:t>代码仓库，以子仓库的方式进行了</a:t>
            </a:r>
            <a:r>
              <a:rPr lang="zh-CN" altLang="en-US" sz="1600" b="1" dirty="0">
                <a:solidFill>
                  <a:srgbClr val="FF0000"/>
                </a:solidFill>
                <a:sym typeface="+mn-ea"/>
              </a:rPr>
              <a:t>仓库重建</a:t>
            </a:r>
            <a:r>
              <a:rPr lang="zh-CN" altLang="en-US" sz="1600" dirty="0">
                <a:sym typeface="+mn-ea"/>
              </a:rPr>
              <a:t>，</a:t>
            </a:r>
            <a:r>
              <a:rPr lang="zh-CN" altLang="en-US" sz="1600" b="1" dirty="0">
                <a:solidFill>
                  <a:srgbClr val="FF0000"/>
                </a:solidFill>
                <a:sym typeface="+mn-ea"/>
              </a:rPr>
              <a:t>权限细化</a:t>
            </a:r>
            <a:r>
              <a:rPr lang="zh-CN" altLang="en-US" sz="1600" dirty="0">
                <a:sym typeface="+mn-ea"/>
              </a:rPr>
              <a:t>到每个模块。</a:t>
            </a:r>
            <a:endParaRPr lang="en-US" altLang="zh-CN" sz="2000" b="1" dirty="0">
              <a:sym typeface="+mn-ea"/>
            </a:endParaRPr>
          </a:p>
          <a:p>
            <a:pPr marL="342900" indent="-342900" algn="just">
              <a:lnSpc>
                <a:spcPct val="200000"/>
              </a:lnSpc>
              <a:buClr>
                <a:srgbClr val="000000"/>
              </a:buClr>
              <a:buFont typeface="Wingdings" panose="05000000000000000000" pitchFamily="2" charset="2"/>
              <a:buChar char="p"/>
            </a:pPr>
            <a:r>
              <a:rPr lang="zh-CN" altLang="en-US" sz="2000" b="1" dirty="0">
                <a:sym typeface="+mn-ea"/>
              </a:rPr>
              <a:t>前处理模块（于强、李阳、张宇静）</a:t>
            </a:r>
            <a:endParaRPr lang="zh-CN" altLang="en-US" sz="2000" b="1" dirty="0">
              <a:solidFill>
                <a:srgbClr val="C00000"/>
              </a:solidFill>
              <a:sym typeface="+mn-ea"/>
            </a:endParaRPr>
          </a:p>
        </p:txBody>
      </p:sp>
      <p:sp>
        <p:nvSpPr>
          <p:cNvPr id="5" name="标题 17"/>
          <p:cNvSpPr txBox="1"/>
          <p:nvPr/>
        </p:nvSpPr>
        <p:spPr>
          <a:xfrm>
            <a:off x="577215" y="924560"/>
            <a:ext cx="6730365" cy="563245"/>
          </a:xfrm>
          <a:prstGeom prst="rect">
            <a:avLst/>
          </a:prstGeom>
          <a:noFill/>
          <a:ln w="9525">
            <a:noFill/>
          </a:ln>
        </p:spPr>
        <p:txBody>
          <a:bodyPr anchor="ctr"/>
          <a:lstStyle>
            <a:lvl1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000" b="1" kern="1200">
                <a:solidFill>
                  <a:srgbClr val="127CDC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008080"/>
                </a:solidFill>
                <a:latin typeface="Arial" panose="020B0604020202020204" pitchFamily="34" charset="0"/>
                <a:ea typeface="微软雅黑" panose="020B0503020204020204" charset="-122"/>
              </a:defRPr>
            </a:lvl2pPr>
            <a:lvl3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008080"/>
                </a:solidFill>
                <a:latin typeface="Arial" panose="020B0604020202020204" pitchFamily="34" charset="0"/>
                <a:ea typeface="微软雅黑" panose="020B0503020204020204" charset="-122"/>
              </a:defRPr>
            </a:lvl3pPr>
            <a:lvl4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008080"/>
                </a:solidFill>
                <a:latin typeface="Arial" panose="020B0604020202020204" pitchFamily="34" charset="0"/>
                <a:ea typeface="微软雅黑" panose="020B0503020204020204" charset="-122"/>
              </a:defRPr>
            </a:lvl4pPr>
            <a:lvl5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008080"/>
                </a:solidFill>
                <a:latin typeface="Arial" panose="020B0604020202020204" pitchFamily="34" charset="0"/>
                <a:ea typeface="微软雅黑" panose="020B0503020204020204" charset="-122"/>
              </a:defRPr>
            </a:lvl5pPr>
            <a:lvl6pPr marL="4572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008080"/>
                </a:solidFill>
                <a:latin typeface="Arial" panose="020B0604020202020204" pitchFamily="34" charset="0"/>
                <a:ea typeface="微软雅黑" panose="020B0503020204020204" charset="-122"/>
              </a:defRPr>
            </a:lvl6pPr>
            <a:lvl7pPr marL="9144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008080"/>
                </a:solidFill>
                <a:latin typeface="Arial" panose="020B0604020202020204" pitchFamily="34" charset="0"/>
                <a:ea typeface="微软雅黑" panose="020B0503020204020204" charset="-122"/>
              </a:defRPr>
            </a:lvl7pPr>
            <a:lvl8pPr marL="13716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008080"/>
                </a:solidFill>
                <a:latin typeface="Arial" panose="020B0604020202020204" pitchFamily="34" charset="0"/>
                <a:ea typeface="微软雅黑" panose="020B0503020204020204" charset="-122"/>
              </a:defRPr>
            </a:lvl8pPr>
            <a:lvl9pPr marL="18288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008080"/>
                </a:solidFill>
                <a:latin typeface="Arial" panose="020B0604020202020204" pitchFamily="34" charset="0"/>
                <a:ea typeface="微软雅黑" panose="020B0503020204020204" charset="-122"/>
              </a:defRPr>
            </a:lvl9pPr>
          </a:lstStyle>
          <a:p>
            <a:r>
              <a:rPr lang="en-US" altLang="zh-CN" sz="2800" dirty="0">
                <a:solidFill>
                  <a:srgbClr val="0078E7"/>
                </a:solidFill>
                <a:latin typeface="Arial" panose="020B0604020202020204" pitchFamily="34" charset="0"/>
                <a:ea typeface="微软雅黑" panose="020B0503020204020204" charset="-122"/>
                <a:sym typeface="微软雅黑" panose="020B0503020204020204" charset="-122"/>
              </a:rPr>
              <a:t>2. </a:t>
            </a:r>
            <a:r>
              <a:rPr lang="zh-CN" altLang="en-US" sz="2800" dirty="0">
                <a:solidFill>
                  <a:srgbClr val="0078E7"/>
                </a:solidFill>
                <a:latin typeface="Arial" panose="020B0604020202020204" pitchFamily="34" charset="0"/>
                <a:ea typeface="微软雅黑" panose="020B0503020204020204" charset="-122"/>
                <a:sym typeface="微软雅黑" panose="020B0503020204020204" charset="-122"/>
              </a:rPr>
              <a:t>前后处理及软件集成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kern="0" dirty="0">
                <a:latin typeface="微软雅黑" panose="020B0503020204020204" charset="-122"/>
                <a:sym typeface="+mn-ea"/>
              </a:rPr>
              <a:t>二</a:t>
            </a:r>
            <a:r>
              <a:rPr kumimoji="1" lang="zh-CN" altLang="en-US" dirty="0"/>
              <a:t>、</a:t>
            </a:r>
            <a:r>
              <a:rPr lang="zh-CN" altLang="en-US" dirty="0">
                <a:solidFill>
                  <a:srgbClr val="0078E7"/>
                </a:solidFill>
                <a:latin typeface="Arial" panose="020B0604020202020204" pitchFamily="34" charset="0"/>
                <a:ea typeface="微软雅黑" panose="020B0503020204020204" charset="-122"/>
                <a:sym typeface="微软雅黑" panose="020B0503020204020204" charset="-122"/>
              </a:rPr>
              <a:t>研究工作：</a:t>
            </a:r>
            <a:r>
              <a:rPr kumimoji="1" lang="en-US" altLang="zh-CN" dirty="0"/>
              <a:t>6</a:t>
            </a:r>
            <a:r>
              <a:rPr kumimoji="1" lang="zh-CN" altLang="en-US" dirty="0"/>
              <a:t>月总结与</a:t>
            </a:r>
            <a:r>
              <a:rPr kumimoji="1" lang="en-US" altLang="zh-CN" dirty="0"/>
              <a:t>7</a:t>
            </a:r>
            <a:r>
              <a:rPr kumimoji="1" lang="zh-CN" altLang="en-US" dirty="0"/>
              <a:t>月计划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98A61D02-9D9C-4436-9CDA-5FCC928CB330}" type="slidenum">
              <a:rPr kumimoji="0" lang="zh-CN" altLang="en-US" sz="1400" b="0" i="0" u="none" strike="noStrike" kern="1200" cap="none" spc="0" normalizeH="0" baseline="0" noProof="1" smtClean="0">
                <a:ln>
                  <a:noFill/>
                </a:ln>
                <a:solidFill>
                  <a:srgbClr val="008080"/>
                </a:solidFill>
                <a:effectLst/>
                <a:uLnTx/>
                <a:uFillTx/>
                <a:latin typeface="Arial" panose="020B0604020202020204"/>
                <a:ea typeface="微软雅黑" panose="020B0503020204020204" charset="-122"/>
                <a:cs typeface="+mn-cs"/>
              </a:rPr>
              <a:t>9</a:t>
            </a:fld>
            <a:endParaRPr kumimoji="0" lang="zh-CN" altLang="en-US" sz="1400" b="0" i="0" u="none" strike="noStrike" kern="1200" cap="none" spc="0" normalizeH="0" baseline="0" noProof="1">
              <a:ln>
                <a:noFill/>
              </a:ln>
              <a:solidFill>
                <a:srgbClr val="008080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graphicFrame>
        <p:nvGraphicFramePr>
          <p:cNvPr id="6" name="表格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14068180"/>
              </p:ext>
            </p:extLst>
          </p:nvPr>
        </p:nvGraphicFramePr>
        <p:xfrm>
          <a:off x="229756" y="1507627"/>
          <a:ext cx="11635854" cy="3870312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48906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43209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74008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497461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35292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1400" kern="0" dirty="0">
                          <a:effectLst/>
                        </a:rPr>
                        <a:t>序号</a:t>
                      </a:r>
                      <a:endParaRPr lang="zh-CN" sz="1400" kern="0" dirty="0"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2767" marR="32767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1400" kern="0" dirty="0">
                          <a:effectLst/>
                        </a:rPr>
                        <a:t>上月任务</a:t>
                      </a:r>
                      <a:endParaRPr lang="zh-CN" sz="1400" kern="0" dirty="0"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2767" marR="32767" marT="0" marB="0" anchor="ctr"/>
                </a:tc>
                <a:tc>
                  <a:txBody>
                    <a:bodyPr/>
                    <a:lstStyle/>
                    <a:p>
                      <a:pPr indent="0" algn="ctr">
                        <a:spcAft>
                          <a:spcPts val="0"/>
                        </a:spcAft>
                      </a:pPr>
                      <a:r>
                        <a:rPr lang="zh-CN" sz="1400" kern="0">
                          <a:effectLst/>
                        </a:rPr>
                        <a:t>完成比例</a:t>
                      </a:r>
                      <a:endParaRPr lang="zh-CN" sz="1400" kern="0" dirty="0"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2767" marR="32767" marT="0" marB="0" anchor="ctr"/>
                </a:tc>
                <a:tc>
                  <a:txBody>
                    <a:bodyPr/>
                    <a:lstStyle/>
                    <a:p>
                      <a:pPr indent="0" algn="ctr">
                        <a:spcAft>
                          <a:spcPts val="0"/>
                        </a:spcAft>
                      </a:pPr>
                      <a:r>
                        <a:rPr lang="zh-CN" sz="1400" kern="0" dirty="0">
                          <a:effectLst/>
                        </a:rPr>
                        <a:t>本月计划</a:t>
                      </a:r>
                      <a:endParaRPr lang="zh-CN" sz="1400" kern="0" dirty="0"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2767" marR="32767" marT="0" marB="0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59790">
                <a:tc>
                  <a:txBody>
                    <a:bodyPr/>
                    <a:lstStyle/>
                    <a:p>
                      <a:pPr algn="ctr">
                        <a:lnSpc>
                          <a:spcPts val="2000"/>
                        </a:lnSpc>
                        <a:spcBef>
                          <a:spcPts val="1200"/>
                        </a:spcBef>
                        <a:spcAft>
                          <a:spcPts val="300"/>
                        </a:spcAft>
                      </a:pPr>
                      <a:r>
                        <a:rPr lang="en-US" altLang="zh-CN" sz="1200" b="1" dirty="0">
                          <a:sym typeface="+mn-ea"/>
                        </a:rPr>
                        <a:t>1</a:t>
                      </a:r>
                      <a:endParaRPr lang="zh-CN" sz="1200" kern="100" dirty="0"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2767" marR="32767" marT="0" marB="0" anchor="ctr"/>
                </a:tc>
                <a:tc>
                  <a:txBody>
                    <a:bodyPr/>
                    <a:lstStyle/>
                    <a:p>
                      <a:pPr marL="0" algn="just" defTabSz="914400" rtl="0" eaLnBrk="1" latinLnBrk="0" hangingPunct="1">
                        <a:lnSpc>
                          <a:spcPct val="150000"/>
                        </a:lnSpc>
                        <a:buNone/>
                      </a:pPr>
                      <a:r>
                        <a:rPr lang="zh-CN" altLang="en-US" sz="16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对标</a:t>
                      </a:r>
                      <a:r>
                        <a:rPr lang="en-US" sz="16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bladed4.16</a:t>
                      </a:r>
                      <a:r>
                        <a:rPr lang="zh-CN" altLang="en-US" sz="16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完成</a:t>
                      </a:r>
                      <a:r>
                        <a:rPr lang="en-US" sz="16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.sea</a:t>
                      </a:r>
                      <a:r>
                        <a:rPr lang="zh-CN" altLang="en-US" sz="16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文件的生成，并与水动模块进行联合调试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algn="just" defTabSz="914400" rtl="0" eaLnBrk="1" latinLnBrk="0" hangingPunct="1">
                        <a:lnSpc>
                          <a:spcPct val="150000"/>
                        </a:lnSpc>
                        <a:buNone/>
                      </a:pPr>
                      <a:r>
                        <a:rPr lang="en-US" sz="16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100%</a:t>
                      </a:r>
                      <a:endParaRPr lang="zh-CN" altLang="en-US" sz="16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2000"/>
                        </a:lnSpc>
                        <a:spcAft>
                          <a:spcPts val="0"/>
                        </a:spcAft>
                      </a:pPr>
                      <a:endParaRPr lang="zh-CN" sz="1200" kern="100" dirty="0"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2767" marR="32767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74700">
                <a:tc>
                  <a:txBody>
                    <a:bodyPr/>
                    <a:lstStyle/>
                    <a:p>
                      <a:pPr algn="ctr">
                        <a:lnSpc>
                          <a:spcPts val="2000"/>
                        </a:lnSpc>
                        <a:spcBef>
                          <a:spcPts val="1200"/>
                        </a:spcBef>
                        <a:spcAft>
                          <a:spcPts val="300"/>
                        </a:spcAft>
                      </a:pPr>
                      <a:r>
                        <a:rPr lang="en-US" sz="1200" kern="0">
                          <a:effectLst/>
                        </a:rPr>
                        <a:t>2</a:t>
                      </a:r>
                      <a:endParaRPr lang="zh-CN" sz="1200" kern="100"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2767" marR="32767" marT="0" marB="0" anchor="ctr"/>
                </a:tc>
                <a:tc>
                  <a:txBody>
                    <a:bodyPr/>
                    <a:lstStyle/>
                    <a:p>
                      <a:pPr marL="0" algn="just" defTabSz="914400" rtl="0" eaLnBrk="1" latinLnBrk="0" hangingPunct="1">
                        <a:lnSpc>
                          <a:spcPct val="150000"/>
                        </a:lnSpc>
                        <a:buNone/>
                      </a:pPr>
                      <a:r>
                        <a:rPr lang="zh-CN" altLang="en-US" sz="16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实现通过配置文件的方式完成参数设置，便于与后处理模块进行联调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algn="just" defTabSz="914400" rtl="0" eaLnBrk="1" latinLnBrk="0" hangingPunct="1">
                        <a:lnSpc>
                          <a:spcPct val="150000"/>
                        </a:lnSpc>
                        <a:buNone/>
                      </a:pPr>
                      <a:r>
                        <a:rPr lang="en-US" sz="16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100%</a:t>
                      </a:r>
                      <a:endParaRPr lang="zh-CN" altLang="en-US" sz="16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2000"/>
                        </a:lnSpc>
                        <a:spcAft>
                          <a:spcPts val="0"/>
                        </a:spcAft>
                      </a:pPr>
                      <a:endParaRPr lang="zh-CN" sz="1200" kern="100" dirty="0"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2767" marR="32767" marT="0" marB="0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870585">
                <a:tc>
                  <a:txBody>
                    <a:bodyPr/>
                    <a:lstStyle/>
                    <a:p>
                      <a:pPr algn="ctr">
                        <a:lnSpc>
                          <a:spcPts val="2000"/>
                        </a:lnSpc>
                        <a:spcBef>
                          <a:spcPts val="1200"/>
                        </a:spcBef>
                        <a:spcAft>
                          <a:spcPts val="300"/>
                        </a:spcAft>
                      </a:pPr>
                      <a:r>
                        <a:rPr lang="en-US" sz="1200" kern="0">
                          <a:effectLst/>
                        </a:rPr>
                        <a:t>3</a:t>
                      </a:r>
                      <a:endParaRPr lang="zh-CN" sz="1200" kern="100"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2767" marR="32767" marT="0" marB="0" anchor="ctr"/>
                </a:tc>
                <a:tc>
                  <a:txBody>
                    <a:bodyPr/>
                    <a:lstStyle/>
                    <a:p>
                      <a:pPr marL="0" algn="just" defTabSz="914400" rtl="0" eaLnBrk="1" latinLnBrk="0" hangingPunct="1">
                        <a:lnSpc>
                          <a:spcPct val="150000"/>
                        </a:lnSpc>
                        <a:buNone/>
                      </a:pPr>
                      <a:r>
                        <a:rPr lang="zh-CN" altLang="en-US" sz="16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对照</a:t>
                      </a:r>
                      <a:r>
                        <a:rPr lang="en-US" sz="16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bladed 4.16</a:t>
                      </a:r>
                      <a:r>
                        <a:rPr lang="zh-CN" altLang="en-US" sz="16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波浪模块推进</a:t>
                      </a:r>
                      <a:r>
                        <a:rPr lang="en-US" sz="16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HEROWIND</a:t>
                      </a:r>
                      <a:r>
                        <a:rPr lang="zh-CN" altLang="en-US" sz="16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波浪模块理论手册和测试报告编写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algn="just" defTabSz="914400" rtl="0" eaLnBrk="1" latinLnBrk="0" hangingPunct="1">
                        <a:lnSpc>
                          <a:spcPct val="150000"/>
                        </a:lnSpc>
                        <a:buNone/>
                      </a:pPr>
                      <a:r>
                        <a:rPr lang="en-US" sz="16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90%</a:t>
                      </a:r>
                      <a:endParaRPr lang="zh-CN" altLang="en-US" sz="16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algn="just" defTabSz="914400" rtl="0" eaLnBrk="1" latinLnBrk="0" hangingPunct="1">
                        <a:lnSpc>
                          <a:spcPct val="150000"/>
                        </a:lnSpc>
                        <a:buNone/>
                      </a:pPr>
                      <a:r>
                        <a:rPr lang="zh-CN" altLang="en-US" sz="16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完成测试报告的编写工作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829945">
                <a:tc>
                  <a:txBody>
                    <a:bodyPr/>
                    <a:lstStyle/>
                    <a:p>
                      <a:pPr algn="ctr">
                        <a:lnSpc>
                          <a:spcPts val="2000"/>
                        </a:lnSpc>
                        <a:spcBef>
                          <a:spcPts val="1200"/>
                        </a:spcBef>
                        <a:spcAft>
                          <a:spcPts val="300"/>
                        </a:spcAft>
                      </a:pPr>
                      <a:r>
                        <a:rPr lang="en-US" sz="1200" kern="0">
                          <a:effectLst/>
                        </a:rPr>
                        <a:t>4</a:t>
                      </a:r>
                      <a:endParaRPr lang="zh-CN" sz="1200" kern="100"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2767" marR="32767" marT="0" marB="0" anchor="ctr"/>
                </a:tc>
                <a:tc>
                  <a:txBody>
                    <a:bodyPr/>
                    <a:lstStyle/>
                    <a:p>
                      <a:pPr marL="0" algn="just" defTabSz="914400" rtl="0" eaLnBrk="1" latinLnBrk="0" hangingPunct="1">
                        <a:lnSpc>
                          <a:spcPct val="150000"/>
                        </a:lnSpc>
                        <a:buNone/>
                      </a:pPr>
                      <a:r>
                        <a:rPr lang="zh-CN" altLang="en-US" sz="16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推进</a:t>
                      </a:r>
                      <a:r>
                        <a:rPr lang="en-US" sz="16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legacy wave</a:t>
                      </a:r>
                      <a:r>
                        <a:rPr lang="zh-CN" altLang="en-US" sz="16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生成的功能编写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algn="just" defTabSz="914400" rtl="0" eaLnBrk="1" latinLnBrk="0" hangingPunct="1">
                        <a:lnSpc>
                          <a:spcPct val="150000"/>
                        </a:lnSpc>
                        <a:buNone/>
                      </a:pPr>
                      <a:r>
                        <a:rPr lang="en-US" sz="16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45%</a:t>
                      </a:r>
                      <a:endParaRPr lang="zh-CN" altLang="en-US" sz="16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algn="just" defTabSz="914400" rtl="0" eaLnBrk="1" latinLnBrk="0" hangingPunct="1">
                        <a:lnSpc>
                          <a:spcPct val="150000"/>
                        </a:lnSpc>
                        <a:buNone/>
                      </a:pPr>
                      <a:r>
                        <a:rPr lang="zh-CN" altLang="en-US" sz="16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完成</a:t>
                      </a:r>
                      <a:r>
                        <a:rPr lang="en-US" sz="16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Legacy wave</a:t>
                      </a:r>
                      <a:r>
                        <a:rPr lang="zh-CN" altLang="en-US" sz="16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生成的功能编写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5" name="文本框 4"/>
          <p:cNvSpPr txBox="1"/>
          <p:nvPr/>
        </p:nvSpPr>
        <p:spPr>
          <a:xfrm>
            <a:off x="229756" y="1075677"/>
            <a:ext cx="8620125" cy="35163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>
              <a:lnSpc>
                <a:spcPts val="2000"/>
              </a:lnSpc>
              <a:spcBef>
                <a:spcPts val="1200"/>
              </a:spcBef>
              <a:spcAft>
                <a:spcPts val="300"/>
              </a:spcAft>
            </a:pPr>
            <a:r>
              <a:rPr lang="zh-CN" altLang="en-US" sz="2000" b="1" dirty="0">
                <a:sym typeface="+mn-ea"/>
              </a:rPr>
              <a:t>环境模块</a:t>
            </a:r>
            <a:endParaRPr lang="zh-CN" altLang="zh-CN" sz="2000" kern="100" dirty="0">
              <a:effectLst/>
              <a:latin typeface="等线" panose="02010600030101010101" pitchFamily="2" charset="-122"/>
              <a:ea typeface="等线" panose="02010600030101010101" pitchFamily="2" charset="-122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01B130F-8CED-4901-F89A-05883E6C002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239CA8CC-674F-581C-61FF-16D94D9B6E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kern="0" dirty="0">
                <a:latin typeface="微软雅黑" panose="020B0503020204020204" charset="-122"/>
                <a:sym typeface="+mn-ea"/>
              </a:rPr>
              <a:t>二</a:t>
            </a:r>
            <a:r>
              <a:rPr kumimoji="1" lang="zh-CN" altLang="en-US" dirty="0"/>
              <a:t>、</a:t>
            </a:r>
            <a:r>
              <a:rPr lang="zh-CN" altLang="en-US" dirty="0">
                <a:solidFill>
                  <a:srgbClr val="0078E7"/>
                </a:solidFill>
                <a:latin typeface="Arial" panose="020B0604020202020204" pitchFamily="34" charset="0"/>
                <a:ea typeface="微软雅黑" panose="020B0503020204020204" charset="-122"/>
                <a:sym typeface="微软雅黑" panose="020B0503020204020204" charset="-122"/>
              </a:rPr>
              <a:t>研究工作：</a:t>
            </a:r>
            <a:r>
              <a:rPr kumimoji="1" lang="en-US" altLang="zh-CN" dirty="0"/>
              <a:t>6</a:t>
            </a:r>
            <a:r>
              <a:rPr kumimoji="1" lang="zh-CN" altLang="en-US" dirty="0"/>
              <a:t>月总结与</a:t>
            </a:r>
            <a:r>
              <a:rPr kumimoji="1" lang="en-US" altLang="zh-CN" dirty="0"/>
              <a:t>7</a:t>
            </a:r>
            <a:r>
              <a:rPr kumimoji="1" lang="zh-CN" altLang="en-US" dirty="0"/>
              <a:t>月计划</a:t>
            </a: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BE4F2B8B-AFE3-8754-7ED1-6A41C61F5E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98A61D02-9D9C-4436-9CDA-5FCC928CB330}" type="slidenum">
              <a:rPr kumimoji="0" lang="zh-CN" altLang="en-US" sz="1400" b="0" i="0" u="none" strike="noStrike" kern="1200" cap="none" spc="0" normalizeH="0" baseline="0" noProof="1" smtClean="0">
                <a:ln>
                  <a:noFill/>
                </a:ln>
                <a:solidFill>
                  <a:srgbClr val="008080"/>
                </a:solidFill>
                <a:effectLst/>
                <a:uLnTx/>
                <a:uFillTx/>
                <a:latin typeface="Arial" panose="020B0604020202020204"/>
                <a:ea typeface="微软雅黑" panose="020B0503020204020204" charset="-122"/>
                <a:cs typeface="+mn-cs"/>
              </a:rPr>
              <a:t>10</a:t>
            </a:fld>
            <a:endParaRPr kumimoji="0" lang="zh-CN" altLang="en-US" sz="1400" b="0" i="0" u="none" strike="noStrike" kern="1200" cap="none" spc="0" normalizeH="0" baseline="0" noProof="1">
              <a:ln>
                <a:noFill/>
              </a:ln>
              <a:solidFill>
                <a:srgbClr val="008080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graphicFrame>
        <p:nvGraphicFramePr>
          <p:cNvPr id="6" name="表格 5">
            <a:extLst>
              <a:ext uri="{FF2B5EF4-FFF2-40B4-BE49-F238E27FC236}">
                <a16:creationId xmlns:a16="http://schemas.microsoft.com/office/drawing/2014/main" id="{27F5B846-ECE0-EA72-4F1D-074C698ACD6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25027385"/>
              </p:ext>
            </p:extLst>
          </p:nvPr>
        </p:nvGraphicFramePr>
        <p:xfrm>
          <a:off x="229756" y="1507627"/>
          <a:ext cx="11635854" cy="3040367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48906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43209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74008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497461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35292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1400" kern="0" dirty="0">
                          <a:effectLst/>
                        </a:rPr>
                        <a:t>序号</a:t>
                      </a:r>
                      <a:endParaRPr lang="zh-CN" sz="1400" kern="0" dirty="0"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2767" marR="32767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1400" kern="0" dirty="0">
                          <a:effectLst/>
                        </a:rPr>
                        <a:t>上月任务</a:t>
                      </a:r>
                      <a:endParaRPr lang="zh-CN" sz="1400" kern="0" dirty="0"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2767" marR="32767" marT="0" marB="0" anchor="ctr"/>
                </a:tc>
                <a:tc>
                  <a:txBody>
                    <a:bodyPr/>
                    <a:lstStyle/>
                    <a:p>
                      <a:pPr indent="0" algn="ctr">
                        <a:spcAft>
                          <a:spcPts val="0"/>
                        </a:spcAft>
                      </a:pPr>
                      <a:r>
                        <a:rPr lang="zh-CN" sz="1400" kern="0">
                          <a:effectLst/>
                        </a:rPr>
                        <a:t>完成比例</a:t>
                      </a:r>
                      <a:endParaRPr lang="zh-CN" sz="1400" kern="0" dirty="0"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2767" marR="32767" marT="0" marB="0" anchor="ctr"/>
                </a:tc>
                <a:tc>
                  <a:txBody>
                    <a:bodyPr/>
                    <a:lstStyle/>
                    <a:p>
                      <a:pPr indent="0" algn="ctr">
                        <a:spcAft>
                          <a:spcPts val="0"/>
                        </a:spcAft>
                      </a:pPr>
                      <a:r>
                        <a:rPr lang="zh-CN" sz="1400" kern="0" dirty="0">
                          <a:effectLst/>
                        </a:rPr>
                        <a:t>本月计划</a:t>
                      </a:r>
                      <a:endParaRPr lang="zh-CN" sz="1400" kern="0" dirty="0"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2767" marR="32767" marT="0" marB="0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59790">
                <a:tc>
                  <a:txBody>
                    <a:bodyPr/>
                    <a:lstStyle/>
                    <a:p>
                      <a:pPr algn="ctr">
                        <a:lnSpc>
                          <a:spcPts val="2000"/>
                        </a:lnSpc>
                        <a:spcBef>
                          <a:spcPts val="1200"/>
                        </a:spcBef>
                        <a:spcAft>
                          <a:spcPts val="300"/>
                        </a:spcAft>
                      </a:pPr>
                      <a:r>
                        <a:rPr lang="en-US" altLang="zh-CN" sz="1200" b="1" dirty="0">
                          <a:sym typeface="+mn-ea"/>
                        </a:rPr>
                        <a:t>1</a:t>
                      </a:r>
                      <a:endParaRPr lang="zh-CN" sz="1200" kern="100" dirty="0"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2767" marR="32767" marT="0" marB="0" anchor="ctr"/>
                </a:tc>
                <a:tc>
                  <a:txBody>
                    <a:bodyPr/>
                    <a:lstStyle/>
                    <a:p>
                      <a:pPr marL="0" algn="just" defTabSz="914400" rtl="0" eaLnBrk="1" latinLnBrk="0" hangingPunct="1">
                        <a:lnSpc>
                          <a:spcPct val="150000"/>
                        </a:lnSpc>
                        <a:buNone/>
                      </a:pPr>
                      <a:r>
                        <a:rPr lang="zh-CN" altLang="en-US" sz="16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对标</a:t>
                      </a:r>
                      <a:r>
                        <a:rPr lang="en-US" sz="16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Bladed</a:t>
                      </a:r>
                      <a:r>
                        <a:rPr lang="zh-CN" altLang="en-US" sz="16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，完成</a:t>
                      </a:r>
                      <a:r>
                        <a:rPr lang="en-US" sz="16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power production </a:t>
                      </a:r>
                      <a:r>
                        <a:rPr lang="zh-CN" altLang="en-US" sz="16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任务流的验证工作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algn="just" defTabSz="914400" rtl="0" eaLnBrk="1" latinLnBrk="0" hangingPunct="1">
                        <a:lnSpc>
                          <a:spcPct val="150000"/>
                        </a:lnSpc>
                        <a:buNone/>
                      </a:pPr>
                      <a:r>
                        <a:rPr lang="en-US" sz="16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100%</a:t>
                      </a:r>
                      <a:endParaRPr lang="zh-CN" altLang="en-US" sz="16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algn="just" defTabSz="914400" rtl="0" eaLnBrk="1" latinLnBrk="0" hangingPunct="1">
                        <a:lnSpc>
                          <a:spcPct val="150000"/>
                        </a:lnSpc>
                        <a:buNone/>
                      </a:pPr>
                      <a:r>
                        <a:rPr lang="en-US" sz="16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 </a:t>
                      </a:r>
                      <a:endParaRPr lang="zh-CN" altLang="en-US" sz="16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74700">
                <a:tc>
                  <a:txBody>
                    <a:bodyPr/>
                    <a:lstStyle/>
                    <a:p>
                      <a:pPr algn="ctr">
                        <a:lnSpc>
                          <a:spcPts val="2000"/>
                        </a:lnSpc>
                        <a:spcBef>
                          <a:spcPts val="1200"/>
                        </a:spcBef>
                        <a:spcAft>
                          <a:spcPts val="300"/>
                        </a:spcAft>
                      </a:pPr>
                      <a:r>
                        <a:rPr lang="en-US" sz="1200" kern="0">
                          <a:effectLst/>
                        </a:rPr>
                        <a:t>2</a:t>
                      </a:r>
                      <a:endParaRPr lang="zh-CN" sz="1200" kern="100"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2767" marR="32767" marT="0" marB="0" anchor="ctr"/>
                </a:tc>
                <a:tc>
                  <a:txBody>
                    <a:bodyPr/>
                    <a:lstStyle/>
                    <a:p>
                      <a:pPr marL="0" algn="just" defTabSz="914400" rtl="0" eaLnBrk="1" latinLnBrk="0" hangingPunct="1">
                        <a:lnSpc>
                          <a:spcPct val="150000"/>
                        </a:lnSpc>
                        <a:buNone/>
                      </a:pPr>
                      <a:r>
                        <a:rPr lang="zh-CN" altLang="en-US" sz="16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扩展和优化气动模块数据结构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algn="just" defTabSz="914400" rtl="0" eaLnBrk="1" latinLnBrk="0" hangingPunct="1">
                        <a:lnSpc>
                          <a:spcPct val="150000"/>
                        </a:lnSpc>
                        <a:buNone/>
                      </a:pPr>
                      <a:r>
                        <a:rPr lang="en-US" sz="16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100%</a:t>
                      </a:r>
                      <a:endParaRPr lang="zh-CN" altLang="en-US" sz="16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algn="just" defTabSz="914400" rtl="0" eaLnBrk="1" latinLnBrk="0" hangingPunct="1">
                        <a:lnSpc>
                          <a:spcPct val="150000"/>
                        </a:lnSpc>
                        <a:buNone/>
                      </a:pPr>
                      <a:r>
                        <a:rPr lang="zh-CN" altLang="en-US" sz="16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基于新的数据结构体完成计算输出和状态更新函数的编写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870585">
                <a:tc>
                  <a:txBody>
                    <a:bodyPr/>
                    <a:lstStyle/>
                    <a:p>
                      <a:pPr algn="ctr">
                        <a:lnSpc>
                          <a:spcPts val="2000"/>
                        </a:lnSpc>
                        <a:spcBef>
                          <a:spcPts val="1200"/>
                        </a:spcBef>
                        <a:spcAft>
                          <a:spcPts val="300"/>
                        </a:spcAft>
                      </a:pPr>
                      <a:r>
                        <a:rPr lang="en-US" sz="1200" kern="0">
                          <a:effectLst/>
                        </a:rPr>
                        <a:t>3</a:t>
                      </a:r>
                      <a:endParaRPr lang="zh-CN" sz="1200" kern="100"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2767" marR="32767" marT="0" marB="0" anchor="ctr"/>
                </a:tc>
                <a:tc>
                  <a:txBody>
                    <a:bodyPr/>
                    <a:lstStyle/>
                    <a:p>
                      <a:pPr marL="0" algn="just" defTabSz="914400" rtl="0" eaLnBrk="1" latinLnBrk="0" hangingPunct="1">
                        <a:lnSpc>
                          <a:spcPct val="150000"/>
                        </a:lnSpc>
                        <a:buNone/>
                      </a:pPr>
                      <a:r>
                        <a:rPr lang="zh-CN" altLang="en-US" sz="16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完成气动模块理论手册，开发者手册和测试报告的更新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algn="just" defTabSz="914400" rtl="0" eaLnBrk="1" latinLnBrk="0" hangingPunct="1">
                        <a:lnSpc>
                          <a:spcPct val="150000"/>
                        </a:lnSpc>
                        <a:buNone/>
                      </a:pPr>
                      <a:r>
                        <a:rPr lang="en-US" sz="16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90%</a:t>
                      </a:r>
                      <a:endParaRPr lang="zh-CN" altLang="en-US" sz="16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algn="just" defTabSz="914400" rtl="0" eaLnBrk="1" latinLnBrk="0" hangingPunct="1">
                        <a:lnSpc>
                          <a:spcPct val="150000"/>
                        </a:lnSpc>
                        <a:buNone/>
                      </a:pPr>
                      <a:r>
                        <a:rPr lang="zh-CN" altLang="en-US" sz="16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完成文档编制和上传工作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5" name="文本框 4">
            <a:extLst>
              <a:ext uri="{FF2B5EF4-FFF2-40B4-BE49-F238E27FC236}">
                <a16:creationId xmlns:a16="http://schemas.microsoft.com/office/drawing/2014/main" id="{6EBB490A-0AA1-8B3A-FD7A-EF3FFED68AF1}"/>
              </a:ext>
            </a:extLst>
          </p:cNvPr>
          <p:cNvSpPr txBox="1"/>
          <p:nvPr/>
        </p:nvSpPr>
        <p:spPr>
          <a:xfrm>
            <a:off x="229756" y="1075677"/>
            <a:ext cx="8620125" cy="35163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>
              <a:lnSpc>
                <a:spcPts val="2000"/>
              </a:lnSpc>
              <a:spcBef>
                <a:spcPts val="1200"/>
              </a:spcBef>
              <a:spcAft>
                <a:spcPts val="300"/>
              </a:spcAft>
            </a:pPr>
            <a:r>
              <a:rPr lang="zh-CN" altLang="en-US" sz="2000" b="1" dirty="0">
                <a:sym typeface="+mn-ea"/>
              </a:rPr>
              <a:t>气动模块</a:t>
            </a:r>
            <a:endParaRPr lang="zh-CN" altLang="zh-CN" sz="2000" kern="100" dirty="0">
              <a:effectLst/>
              <a:latin typeface="等线" panose="02010600030101010101" pitchFamily="2" charset="-122"/>
              <a:ea typeface="等线" panose="02010600030101010101" pitchFamily="2" charset="-122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4605792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8D07B94-B8AE-ADF8-20D3-ACCF7D68C97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6FBE3B3-94A6-3DCC-CD36-A8608BB451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kern="0" dirty="0">
                <a:latin typeface="微软雅黑" panose="020B0503020204020204" charset="-122"/>
                <a:sym typeface="+mn-ea"/>
              </a:rPr>
              <a:t>二</a:t>
            </a:r>
            <a:r>
              <a:rPr kumimoji="1" lang="zh-CN" altLang="en-US" dirty="0"/>
              <a:t>、</a:t>
            </a:r>
            <a:r>
              <a:rPr lang="zh-CN" altLang="en-US" dirty="0">
                <a:solidFill>
                  <a:srgbClr val="0078E7"/>
                </a:solidFill>
                <a:latin typeface="Arial" panose="020B0604020202020204" pitchFamily="34" charset="0"/>
                <a:ea typeface="微软雅黑" panose="020B0503020204020204" charset="-122"/>
                <a:sym typeface="微软雅黑" panose="020B0503020204020204" charset="-122"/>
              </a:rPr>
              <a:t>研究工作：</a:t>
            </a:r>
            <a:r>
              <a:rPr kumimoji="1" lang="en-US" altLang="zh-CN" dirty="0"/>
              <a:t>6</a:t>
            </a:r>
            <a:r>
              <a:rPr kumimoji="1" lang="zh-CN" altLang="en-US" dirty="0"/>
              <a:t>月总结与</a:t>
            </a:r>
            <a:r>
              <a:rPr kumimoji="1" lang="en-US" altLang="zh-CN" dirty="0"/>
              <a:t>7</a:t>
            </a:r>
            <a:r>
              <a:rPr kumimoji="1" lang="zh-CN" altLang="en-US" dirty="0"/>
              <a:t>月计划</a:t>
            </a: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47E2682C-7DB1-8C2B-0279-B3CA8C3C2F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98A61D02-9D9C-4436-9CDA-5FCC928CB330}" type="slidenum">
              <a:rPr kumimoji="0" lang="zh-CN" altLang="en-US" sz="1400" b="0" i="0" u="none" strike="noStrike" kern="1200" cap="none" spc="0" normalizeH="0" baseline="0" noProof="1" smtClean="0">
                <a:ln>
                  <a:noFill/>
                </a:ln>
                <a:solidFill>
                  <a:srgbClr val="008080"/>
                </a:solidFill>
                <a:effectLst/>
                <a:uLnTx/>
                <a:uFillTx/>
                <a:latin typeface="Arial" panose="020B0604020202020204"/>
                <a:ea typeface="微软雅黑" panose="020B0503020204020204" charset="-122"/>
                <a:cs typeface="+mn-cs"/>
              </a:rPr>
              <a:t>11</a:t>
            </a:fld>
            <a:endParaRPr kumimoji="0" lang="zh-CN" altLang="en-US" sz="1400" b="0" i="0" u="none" strike="noStrike" kern="1200" cap="none" spc="0" normalizeH="0" baseline="0" noProof="1">
              <a:ln>
                <a:noFill/>
              </a:ln>
              <a:solidFill>
                <a:srgbClr val="008080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graphicFrame>
        <p:nvGraphicFramePr>
          <p:cNvPr id="6" name="表格 5">
            <a:extLst>
              <a:ext uri="{FF2B5EF4-FFF2-40B4-BE49-F238E27FC236}">
                <a16:creationId xmlns:a16="http://schemas.microsoft.com/office/drawing/2014/main" id="{301AE42A-0B46-18C6-7636-D8EF386B80C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49733470"/>
              </p:ext>
            </p:extLst>
          </p:nvPr>
        </p:nvGraphicFramePr>
        <p:xfrm>
          <a:off x="229756" y="1326474"/>
          <a:ext cx="11635854" cy="5525441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48906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43209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74008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497461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35292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1400" kern="0" dirty="0">
                          <a:effectLst/>
                        </a:rPr>
                        <a:t>序号</a:t>
                      </a:r>
                      <a:endParaRPr lang="zh-CN" sz="1400" kern="0" dirty="0"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2767" marR="32767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1400" kern="0" dirty="0">
                          <a:effectLst/>
                        </a:rPr>
                        <a:t>上月任务</a:t>
                      </a:r>
                      <a:endParaRPr lang="zh-CN" sz="1400" kern="0" dirty="0"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2767" marR="32767" marT="0" marB="0" anchor="ctr"/>
                </a:tc>
                <a:tc>
                  <a:txBody>
                    <a:bodyPr/>
                    <a:lstStyle/>
                    <a:p>
                      <a:pPr indent="0" algn="ctr">
                        <a:spcAft>
                          <a:spcPts val="0"/>
                        </a:spcAft>
                      </a:pPr>
                      <a:r>
                        <a:rPr lang="zh-CN" sz="1400" kern="0">
                          <a:effectLst/>
                        </a:rPr>
                        <a:t>完成比例</a:t>
                      </a:r>
                      <a:endParaRPr lang="zh-CN" sz="1400" kern="0" dirty="0"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2767" marR="32767" marT="0" marB="0" anchor="ctr"/>
                </a:tc>
                <a:tc>
                  <a:txBody>
                    <a:bodyPr/>
                    <a:lstStyle/>
                    <a:p>
                      <a:pPr indent="0" algn="ctr">
                        <a:spcAft>
                          <a:spcPts val="0"/>
                        </a:spcAft>
                      </a:pPr>
                      <a:r>
                        <a:rPr lang="zh-CN" sz="1400" kern="0" dirty="0">
                          <a:effectLst/>
                        </a:rPr>
                        <a:t>本月计划</a:t>
                      </a:r>
                      <a:endParaRPr lang="zh-CN" sz="1400" kern="0" dirty="0"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2767" marR="32767" marT="0" marB="0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59790">
                <a:tc>
                  <a:txBody>
                    <a:bodyPr/>
                    <a:lstStyle/>
                    <a:p>
                      <a:pPr algn="ctr">
                        <a:lnSpc>
                          <a:spcPts val="2000"/>
                        </a:lnSpc>
                        <a:spcBef>
                          <a:spcPts val="1200"/>
                        </a:spcBef>
                        <a:spcAft>
                          <a:spcPts val="300"/>
                        </a:spcAft>
                      </a:pPr>
                      <a:r>
                        <a:rPr lang="en-US" altLang="zh-CN" sz="1200" b="1" dirty="0">
                          <a:sym typeface="+mn-ea"/>
                        </a:rPr>
                        <a:t>1</a:t>
                      </a:r>
                      <a:endParaRPr lang="zh-CN" sz="1200" kern="100" dirty="0"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2767" marR="32767" marT="0" marB="0" anchor="ctr"/>
                </a:tc>
                <a:tc>
                  <a:txBody>
                    <a:bodyPr/>
                    <a:lstStyle/>
                    <a:p>
                      <a:pPr marL="0" algn="just" defTabSz="914400" rtl="0" eaLnBrk="1" latinLnBrk="0" hangingPunct="1">
                        <a:lnSpc>
                          <a:spcPct val="150000"/>
                        </a:lnSpc>
                        <a:buNone/>
                      </a:pPr>
                      <a:r>
                        <a:rPr lang="zh-CN" altLang="en-US" sz="16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模型定义：按需求更新模型文件及</a:t>
                      </a:r>
                      <a:r>
                        <a:rPr lang="en-US" sz="16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HEROWIND</a:t>
                      </a:r>
                      <a:r>
                        <a:rPr lang="zh-CN" altLang="en-US" sz="16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配置文件定义，更新</a:t>
                      </a:r>
                      <a:r>
                        <a:rPr lang="en-US" sz="16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NREL 5MW</a:t>
                      </a:r>
                      <a:r>
                        <a:rPr lang="zh-CN" altLang="en-US" sz="16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及</a:t>
                      </a:r>
                      <a:r>
                        <a:rPr lang="en-US" sz="16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IEA 15MW</a:t>
                      </a:r>
                      <a:r>
                        <a:rPr lang="zh-CN" altLang="en-US" sz="16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模型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algn="just" defTabSz="914400" rtl="0" eaLnBrk="1" latinLnBrk="0" hangingPunct="1">
                        <a:lnSpc>
                          <a:spcPct val="150000"/>
                        </a:lnSpc>
                        <a:buNone/>
                      </a:pPr>
                      <a:r>
                        <a:rPr lang="en-US" sz="16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100%</a:t>
                      </a:r>
                      <a:endParaRPr lang="zh-CN" altLang="en-US" sz="16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algn="just" defTabSz="914400" rtl="0" eaLnBrk="1" latinLnBrk="0" hangingPunct="1">
                        <a:lnSpc>
                          <a:spcPct val="150000"/>
                        </a:lnSpc>
                        <a:buNone/>
                      </a:pPr>
                      <a:r>
                        <a:rPr lang="zh-CN" altLang="en-US" sz="16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根据更新后的模型模式文件及配置框架文件，更新结构模块代码，定义</a:t>
                      </a:r>
                      <a:r>
                        <a:rPr lang="en-US" sz="16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WindTurbine</a:t>
                      </a:r>
                      <a:r>
                        <a:rPr lang="zh-CN" altLang="en-US" sz="16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数据结构，完成</a:t>
                      </a:r>
                      <a:r>
                        <a:rPr lang="en-US" sz="16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Input Parser</a:t>
                      </a:r>
                      <a:r>
                        <a:rPr lang="zh-CN" altLang="en-US" sz="16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函数使其接收</a:t>
                      </a:r>
                      <a:r>
                        <a:rPr lang="en-US" sz="16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XML</a:t>
                      </a:r>
                      <a:r>
                        <a:rPr lang="zh-CN" altLang="en-US" sz="16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，</a:t>
                      </a:r>
                      <a:r>
                        <a:rPr lang="en-US" sz="16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Yaml</a:t>
                      </a:r>
                      <a:r>
                        <a:rPr lang="zh-CN" altLang="en-US" sz="16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及</a:t>
                      </a:r>
                      <a:r>
                        <a:rPr lang="en-US" sz="16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BMI</a:t>
                      </a:r>
                      <a:r>
                        <a:rPr lang="zh-CN" altLang="en-US" sz="16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格式。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74700">
                <a:tc>
                  <a:txBody>
                    <a:bodyPr/>
                    <a:lstStyle/>
                    <a:p>
                      <a:pPr algn="ctr">
                        <a:lnSpc>
                          <a:spcPts val="2000"/>
                        </a:lnSpc>
                        <a:spcBef>
                          <a:spcPts val="1200"/>
                        </a:spcBef>
                        <a:spcAft>
                          <a:spcPts val="300"/>
                        </a:spcAft>
                      </a:pPr>
                      <a:r>
                        <a:rPr lang="en-US" sz="1200" kern="0">
                          <a:effectLst/>
                        </a:rPr>
                        <a:t>2</a:t>
                      </a:r>
                      <a:endParaRPr lang="zh-CN" sz="1200" kern="100"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2767" marR="32767" marT="0" marB="0" anchor="ctr"/>
                </a:tc>
                <a:tc>
                  <a:txBody>
                    <a:bodyPr/>
                    <a:lstStyle/>
                    <a:p>
                      <a:pPr marL="0" algn="just" defTabSz="914400" rtl="0" eaLnBrk="1" latinLnBrk="0" hangingPunct="1">
                        <a:lnSpc>
                          <a:spcPct val="150000"/>
                        </a:lnSpc>
                        <a:buNone/>
                      </a:pPr>
                      <a:r>
                        <a:rPr lang="zh-CN" altLang="en-US" sz="16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结构模块：研究</a:t>
                      </a:r>
                      <a:r>
                        <a:rPr lang="en-US" sz="16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Bladed</a:t>
                      </a:r>
                      <a:r>
                        <a:rPr lang="zh-CN" altLang="en-US" sz="16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的</a:t>
                      </a:r>
                      <a:r>
                        <a:rPr lang="en-US" sz="16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Craig-Bampton</a:t>
                      </a:r>
                      <a:r>
                        <a:rPr lang="zh-CN" altLang="en-US" sz="16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方法，提取对应的模态与阵型；实现叶片预弯与扫掠定义；更新代码实现叶片截面属性一般定义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algn="just" defTabSz="914400" rtl="0" eaLnBrk="1" latinLnBrk="0" hangingPunct="1">
                        <a:lnSpc>
                          <a:spcPct val="150000"/>
                        </a:lnSpc>
                        <a:buNone/>
                      </a:pPr>
                      <a:r>
                        <a:rPr lang="en-US" sz="16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100%</a:t>
                      </a:r>
                      <a:endParaRPr lang="zh-CN" altLang="en-US" sz="16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algn="just" defTabSz="914400" rtl="0" eaLnBrk="1" latinLnBrk="0" hangingPunct="1">
                        <a:lnSpc>
                          <a:spcPct val="150000"/>
                        </a:lnSpc>
                        <a:buNone/>
                      </a:pPr>
                      <a:r>
                        <a:rPr lang="zh-CN" altLang="en-US" sz="16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继续更新叶片、塔筒数据结构，使其支持</a:t>
                      </a:r>
                    </a:p>
                    <a:p>
                      <a:pPr marL="0" lvl="0" indent="0" algn="just" defTabSz="914400" rtl="0" eaLnBrk="1" latinLnBrk="0" hangingPunct="1">
                        <a:lnSpc>
                          <a:spcPct val="150000"/>
                        </a:lnSpc>
                        <a:buFont typeface="+mj-lt"/>
                        <a:buNone/>
                      </a:pPr>
                      <a:r>
                        <a:rPr lang="zh-CN" altLang="en-US" sz="16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自定义求解坐标系</a:t>
                      </a:r>
                    </a:p>
                    <a:p>
                      <a:pPr marL="0" lvl="0" indent="0" algn="just" defTabSz="914400" rtl="0" eaLnBrk="1" latinLnBrk="0" hangingPunct="1">
                        <a:lnSpc>
                          <a:spcPct val="150000"/>
                        </a:lnSpc>
                        <a:buFont typeface="+mj-lt"/>
                        <a:buNone/>
                      </a:pPr>
                      <a:r>
                        <a:rPr lang="zh-CN" altLang="en-US" sz="16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支持数据在不同坐标系传递转换</a:t>
                      </a:r>
                    </a:p>
                    <a:p>
                      <a:pPr marL="0" lvl="0" indent="0" algn="just" defTabSz="914400" rtl="0" eaLnBrk="1" latinLnBrk="0" hangingPunct="1">
                        <a:lnSpc>
                          <a:spcPct val="150000"/>
                        </a:lnSpc>
                        <a:buFont typeface="+mj-lt"/>
                        <a:buNone/>
                      </a:pPr>
                      <a:r>
                        <a:rPr lang="zh-CN" altLang="en-US" sz="16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从</a:t>
                      </a:r>
                      <a:r>
                        <a:rPr lang="en-US" sz="16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WindTurbine</a:t>
                      </a:r>
                      <a:r>
                        <a:rPr lang="zh-CN" altLang="en-US" sz="16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数据结构中提取结构模块所需信息</a:t>
                      </a:r>
                    </a:p>
                    <a:p>
                      <a:pPr marL="0" lvl="0" indent="0" algn="just" defTabSz="914400" rtl="0" eaLnBrk="1" latinLnBrk="0" hangingPunct="1">
                        <a:lnSpc>
                          <a:spcPct val="150000"/>
                        </a:lnSpc>
                        <a:buFont typeface="+mj-lt"/>
                        <a:buNone/>
                      </a:pPr>
                      <a:r>
                        <a:rPr lang="zh-CN" altLang="en-US" sz="16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参考</a:t>
                      </a:r>
                      <a:r>
                        <a:rPr lang="en-US" sz="16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Craig-Bampton</a:t>
                      </a:r>
                      <a:r>
                        <a:rPr lang="zh-CN" altLang="en-US" sz="16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方法，计算叶片及塔筒部件的附着模态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870585">
                <a:tc>
                  <a:txBody>
                    <a:bodyPr/>
                    <a:lstStyle/>
                    <a:p>
                      <a:pPr algn="ctr">
                        <a:lnSpc>
                          <a:spcPts val="2000"/>
                        </a:lnSpc>
                        <a:spcBef>
                          <a:spcPts val="1200"/>
                        </a:spcBef>
                        <a:spcAft>
                          <a:spcPts val="300"/>
                        </a:spcAft>
                      </a:pPr>
                      <a:r>
                        <a:rPr lang="en-US" sz="1200" kern="0">
                          <a:effectLst/>
                        </a:rPr>
                        <a:t>3</a:t>
                      </a:r>
                      <a:endParaRPr lang="zh-CN" sz="1200" kern="100"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2767" marR="32767" marT="0" marB="0" anchor="ctr"/>
                </a:tc>
                <a:tc>
                  <a:txBody>
                    <a:bodyPr/>
                    <a:lstStyle/>
                    <a:p>
                      <a:pPr marL="0" algn="just" defTabSz="914400" rtl="0" eaLnBrk="1" latinLnBrk="0" hangingPunct="1">
                        <a:lnSpc>
                          <a:spcPct val="150000"/>
                        </a:lnSpc>
                        <a:buNone/>
                      </a:pPr>
                      <a:r>
                        <a:rPr lang="zh-CN" altLang="en-US" sz="16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在</a:t>
                      </a:r>
                      <a:r>
                        <a:rPr lang="en-US" sz="16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Gitea</a:t>
                      </a:r>
                      <a:r>
                        <a:rPr lang="zh-CN" altLang="en-US" sz="16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代码管理平台实现分组及代码分级控制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algn="just" defTabSz="914400" rtl="0" eaLnBrk="1" latinLnBrk="0" hangingPunct="1">
                        <a:lnSpc>
                          <a:spcPct val="150000"/>
                        </a:lnSpc>
                        <a:buNone/>
                      </a:pPr>
                      <a:r>
                        <a:rPr lang="en-US" sz="16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 </a:t>
                      </a:r>
                      <a:endParaRPr lang="zh-CN" altLang="en-US" sz="16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lvl="0" indent="0" algn="just" defTabSz="914400" rtl="0" eaLnBrk="1" latinLnBrk="0" hangingPunct="1">
                        <a:lnSpc>
                          <a:spcPct val="150000"/>
                        </a:lnSpc>
                        <a:buFont typeface="+mj-lt"/>
                        <a:buNone/>
                      </a:pPr>
                      <a:r>
                        <a:rPr lang="zh-CN" altLang="en-US" sz="16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完善</a:t>
                      </a:r>
                      <a:r>
                        <a:rPr lang="en-US" sz="16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Git</a:t>
                      </a:r>
                      <a:r>
                        <a:rPr lang="zh-CN" altLang="en-US" sz="16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分级控制</a:t>
                      </a:r>
                    </a:p>
                    <a:p>
                      <a:pPr marL="0" lvl="0" indent="0" algn="just" defTabSz="914400" rtl="0" eaLnBrk="1" latinLnBrk="0" hangingPunct="1">
                        <a:lnSpc>
                          <a:spcPct val="150000"/>
                        </a:lnSpc>
                        <a:buFont typeface="+mj-lt"/>
                        <a:buNone/>
                      </a:pPr>
                      <a:r>
                        <a:rPr lang="zh-CN" altLang="en-US" sz="16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明确瞬态计算功能的实现技术路线，协调控制模块开发</a:t>
                      </a:r>
                    </a:p>
                    <a:p>
                      <a:pPr marL="0" lvl="0" indent="0" algn="just" defTabSz="914400" rtl="0" eaLnBrk="1" latinLnBrk="0" hangingPunct="1">
                        <a:lnSpc>
                          <a:spcPct val="150000"/>
                        </a:lnSpc>
                        <a:buFont typeface="+mj-lt"/>
                        <a:buNone/>
                      </a:pPr>
                      <a:r>
                        <a:rPr lang="zh-CN" altLang="en-US" sz="16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推进前端界面的优化及开发</a:t>
                      </a:r>
                    </a:p>
                    <a:p>
                      <a:pPr marL="0" lvl="0" indent="0" algn="just" defTabSz="914400" rtl="0" eaLnBrk="1" latinLnBrk="0" hangingPunct="1">
                        <a:lnSpc>
                          <a:spcPct val="150000"/>
                        </a:lnSpc>
                        <a:buFont typeface="+mj-lt"/>
                        <a:buNone/>
                      </a:pPr>
                      <a:r>
                        <a:rPr lang="zh-CN" altLang="en-US" sz="16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推进稳态计算功能验证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5" name="文本框 4">
            <a:extLst>
              <a:ext uri="{FF2B5EF4-FFF2-40B4-BE49-F238E27FC236}">
                <a16:creationId xmlns:a16="http://schemas.microsoft.com/office/drawing/2014/main" id="{D5FDD54E-000B-F899-686C-3BC9BB8B09BD}"/>
              </a:ext>
            </a:extLst>
          </p:cNvPr>
          <p:cNvSpPr txBox="1"/>
          <p:nvPr/>
        </p:nvSpPr>
        <p:spPr>
          <a:xfrm>
            <a:off x="229756" y="1023921"/>
            <a:ext cx="8620125" cy="35163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>
              <a:lnSpc>
                <a:spcPts val="2000"/>
              </a:lnSpc>
              <a:spcBef>
                <a:spcPts val="1200"/>
              </a:spcBef>
              <a:spcAft>
                <a:spcPts val="300"/>
              </a:spcAft>
            </a:pPr>
            <a:r>
              <a:rPr lang="zh-CN" altLang="en-US" sz="2000" b="1" dirty="0">
                <a:sym typeface="+mn-ea"/>
              </a:rPr>
              <a:t>结构模块</a:t>
            </a:r>
            <a:endParaRPr lang="zh-CN" altLang="zh-CN" sz="2000" kern="100" dirty="0">
              <a:effectLst/>
              <a:latin typeface="等线" panose="02010600030101010101" pitchFamily="2" charset="-122"/>
              <a:ea typeface="等线" panose="02010600030101010101" pitchFamily="2" charset="-122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6530175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C07D381-B333-0ADF-8CB2-F13697396BD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C9D6ED3-313B-E412-4027-06245F1084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kern="0" dirty="0">
                <a:latin typeface="微软雅黑" panose="020B0503020204020204" charset="-122"/>
                <a:sym typeface="+mn-ea"/>
              </a:rPr>
              <a:t>二</a:t>
            </a:r>
            <a:r>
              <a:rPr kumimoji="1" lang="zh-CN" altLang="en-US" dirty="0"/>
              <a:t>、</a:t>
            </a:r>
            <a:r>
              <a:rPr lang="zh-CN" altLang="en-US" dirty="0">
                <a:solidFill>
                  <a:srgbClr val="0078E7"/>
                </a:solidFill>
                <a:latin typeface="Arial" panose="020B0604020202020204" pitchFamily="34" charset="0"/>
                <a:ea typeface="微软雅黑" panose="020B0503020204020204" charset="-122"/>
                <a:sym typeface="微软雅黑" panose="020B0503020204020204" charset="-122"/>
              </a:rPr>
              <a:t>研究工作：</a:t>
            </a:r>
            <a:r>
              <a:rPr kumimoji="1" lang="en-US" altLang="zh-CN" dirty="0"/>
              <a:t>6</a:t>
            </a:r>
            <a:r>
              <a:rPr kumimoji="1" lang="zh-CN" altLang="en-US" dirty="0"/>
              <a:t>月总结与</a:t>
            </a:r>
            <a:r>
              <a:rPr kumimoji="1" lang="en-US" altLang="zh-CN" dirty="0"/>
              <a:t>7</a:t>
            </a:r>
            <a:r>
              <a:rPr kumimoji="1" lang="zh-CN" altLang="en-US" dirty="0"/>
              <a:t>月计划</a:t>
            </a: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6DA6998F-A95D-9C19-10B1-491F16D13E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98A61D02-9D9C-4436-9CDA-5FCC928CB330}" type="slidenum">
              <a:rPr kumimoji="0" lang="zh-CN" altLang="en-US" sz="1400" b="0" i="0" u="none" strike="noStrike" kern="1200" cap="none" spc="0" normalizeH="0" baseline="0" noProof="1" smtClean="0">
                <a:ln>
                  <a:noFill/>
                </a:ln>
                <a:solidFill>
                  <a:srgbClr val="008080"/>
                </a:solidFill>
                <a:effectLst/>
                <a:uLnTx/>
                <a:uFillTx/>
                <a:latin typeface="Arial" panose="020B0604020202020204"/>
                <a:ea typeface="微软雅黑" panose="020B0503020204020204" charset="-122"/>
                <a:cs typeface="+mn-cs"/>
              </a:rPr>
              <a:t>12</a:t>
            </a:fld>
            <a:endParaRPr kumimoji="0" lang="zh-CN" altLang="en-US" sz="1400" b="0" i="0" u="none" strike="noStrike" kern="1200" cap="none" spc="0" normalizeH="0" baseline="0" noProof="1">
              <a:ln>
                <a:noFill/>
              </a:ln>
              <a:solidFill>
                <a:srgbClr val="008080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graphicFrame>
        <p:nvGraphicFramePr>
          <p:cNvPr id="6" name="表格 5">
            <a:extLst>
              <a:ext uri="{FF2B5EF4-FFF2-40B4-BE49-F238E27FC236}">
                <a16:creationId xmlns:a16="http://schemas.microsoft.com/office/drawing/2014/main" id="{58224C6C-9FE8-B37A-51D2-F13B090C629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57597965"/>
              </p:ext>
            </p:extLst>
          </p:nvPr>
        </p:nvGraphicFramePr>
        <p:xfrm>
          <a:off x="229756" y="1507627"/>
          <a:ext cx="11635854" cy="3040367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48906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43209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74008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497461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35292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1400" kern="0" dirty="0">
                          <a:effectLst/>
                        </a:rPr>
                        <a:t>序号</a:t>
                      </a:r>
                      <a:endParaRPr lang="zh-CN" sz="1400" kern="0" dirty="0"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2767" marR="32767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1400" kern="0" dirty="0">
                          <a:effectLst/>
                        </a:rPr>
                        <a:t>上月任务</a:t>
                      </a:r>
                      <a:endParaRPr lang="zh-CN" sz="1400" kern="0" dirty="0"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2767" marR="32767" marT="0" marB="0" anchor="ctr"/>
                </a:tc>
                <a:tc>
                  <a:txBody>
                    <a:bodyPr/>
                    <a:lstStyle/>
                    <a:p>
                      <a:pPr indent="0" algn="ctr">
                        <a:spcAft>
                          <a:spcPts val="0"/>
                        </a:spcAft>
                      </a:pPr>
                      <a:r>
                        <a:rPr lang="zh-CN" sz="1400" kern="0">
                          <a:effectLst/>
                        </a:rPr>
                        <a:t>完成比例</a:t>
                      </a:r>
                      <a:endParaRPr lang="zh-CN" sz="1400" kern="0" dirty="0"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2767" marR="32767" marT="0" marB="0" anchor="ctr"/>
                </a:tc>
                <a:tc>
                  <a:txBody>
                    <a:bodyPr/>
                    <a:lstStyle/>
                    <a:p>
                      <a:pPr indent="0" algn="ctr">
                        <a:spcAft>
                          <a:spcPts val="0"/>
                        </a:spcAft>
                      </a:pPr>
                      <a:r>
                        <a:rPr lang="zh-CN" sz="1400" kern="0" dirty="0">
                          <a:effectLst/>
                        </a:rPr>
                        <a:t>本月计划</a:t>
                      </a:r>
                      <a:endParaRPr lang="zh-CN" sz="1400" kern="0" dirty="0"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2767" marR="32767" marT="0" marB="0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59790">
                <a:tc>
                  <a:txBody>
                    <a:bodyPr/>
                    <a:lstStyle/>
                    <a:p>
                      <a:pPr algn="ctr">
                        <a:lnSpc>
                          <a:spcPts val="2000"/>
                        </a:lnSpc>
                        <a:spcBef>
                          <a:spcPts val="1200"/>
                        </a:spcBef>
                        <a:spcAft>
                          <a:spcPts val="300"/>
                        </a:spcAft>
                      </a:pPr>
                      <a:r>
                        <a:rPr lang="en-US" altLang="zh-CN" sz="1200" b="1" dirty="0">
                          <a:sym typeface="+mn-ea"/>
                        </a:rPr>
                        <a:t>1</a:t>
                      </a:r>
                      <a:endParaRPr lang="zh-CN" sz="1200" kern="100" dirty="0"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2767" marR="32767" marT="0" marB="0" anchor="ctr"/>
                </a:tc>
                <a:tc>
                  <a:txBody>
                    <a:bodyPr/>
                    <a:lstStyle/>
                    <a:p>
                      <a:pPr marL="0" algn="just" defTabSz="914400" rtl="0" eaLnBrk="1" latinLnBrk="0" hangingPunct="1">
                        <a:lnSpc>
                          <a:spcPct val="150000"/>
                        </a:lnSpc>
                        <a:buNone/>
                      </a:pPr>
                      <a:r>
                        <a:rPr lang="en-US" sz="16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HeroWind</a:t>
                      </a:r>
                      <a:r>
                        <a:rPr lang="zh-CN" altLang="en-US" sz="16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多体动力学模块对比验证。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algn="just" defTabSz="914400" rtl="0" eaLnBrk="1" latinLnBrk="0" hangingPunct="1">
                        <a:lnSpc>
                          <a:spcPct val="150000"/>
                        </a:lnSpc>
                        <a:buNone/>
                      </a:pPr>
                      <a:r>
                        <a:rPr lang="en-US" sz="16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100%</a:t>
                      </a:r>
                      <a:endParaRPr lang="zh-CN" altLang="en-US" sz="16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algn="just" defTabSz="914400" rtl="0" eaLnBrk="1" latinLnBrk="0" hangingPunct="1">
                        <a:lnSpc>
                          <a:spcPct val="150000"/>
                        </a:lnSpc>
                        <a:buNone/>
                      </a:pPr>
                      <a:r>
                        <a:rPr lang="zh-CN" altLang="en-US" sz="16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研究风电机组运行工况点稳态载荷响应求解方法，梳理技术路线，完成方法原型测试。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74700">
                <a:tc>
                  <a:txBody>
                    <a:bodyPr/>
                    <a:lstStyle/>
                    <a:p>
                      <a:pPr algn="ctr">
                        <a:lnSpc>
                          <a:spcPts val="2000"/>
                        </a:lnSpc>
                        <a:spcBef>
                          <a:spcPts val="1200"/>
                        </a:spcBef>
                        <a:spcAft>
                          <a:spcPts val="300"/>
                        </a:spcAft>
                      </a:pPr>
                      <a:r>
                        <a:rPr lang="en-US" sz="1200" kern="0">
                          <a:effectLst/>
                        </a:rPr>
                        <a:t>2</a:t>
                      </a:r>
                      <a:endParaRPr lang="zh-CN" sz="1200" kern="100"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2767" marR="32767" marT="0" marB="0" anchor="ctr"/>
                </a:tc>
                <a:tc>
                  <a:txBody>
                    <a:bodyPr/>
                    <a:lstStyle/>
                    <a:p>
                      <a:pPr marL="0" algn="just" defTabSz="914400" rtl="0" eaLnBrk="1" latinLnBrk="0" hangingPunct="1">
                        <a:lnSpc>
                          <a:spcPct val="150000"/>
                        </a:lnSpc>
                        <a:buNone/>
                      </a:pPr>
                      <a:r>
                        <a:rPr lang="en-US" altLang="zh-CN" sz="16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Bladed</a:t>
                      </a:r>
                      <a:r>
                        <a:rPr lang="zh-CN" altLang="en-US" sz="16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叶片坐标系研究，</a:t>
                      </a:r>
                      <a:r>
                        <a:rPr lang="en-US" sz="1600" kern="1200" dirty="0" err="1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HeroWind</a:t>
                      </a:r>
                      <a:r>
                        <a:rPr lang="zh-CN" altLang="en-US" sz="16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对标</a:t>
                      </a:r>
                      <a:r>
                        <a:rPr lang="en-US" sz="16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Bladed</a:t>
                      </a:r>
                      <a:r>
                        <a:rPr lang="zh-CN" altLang="en-US" sz="16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叶根坐标系输出叶片响应。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algn="just" defTabSz="914400" rtl="0" eaLnBrk="1" latinLnBrk="0" hangingPunct="1">
                        <a:lnSpc>
                          <a:spcPct val="150000"/>
                        </a:lnSpc>
                        <a:buNone/>
                      </a:pPr>
                      <a:r>
                        <a:rPr lang="en-US" sz="16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100%</a:t>
                      </a:r>
                      <a:endParaRPr lang="zh-CN" altLang="en-US" sz="16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algn="just" defTabSz="914400" rtl="0" eaLnBrk="1" latinLnBrk="0" hangingPunct="1">
                        <a:lnSpc>
                          <a:spcPct val="150000"/>
                        </a:lnSpc>
                        <a:buNone/>
                      </a:pPr>
                      <a:r>
                        <a:rPr lang="zh-CN" altLang="en-US" sz="16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研究</a:t>
                      </a:r>
                      <a:r>
                        <a:rPr lang="en-US" sz="16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Bladed</a:t>
                      </a:r>
                      <a:r>
                        <a:rPr lang="zh-CN" altLang="en-US" sz="16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模型线性化中数值扰动加回归方法原理，梳理技术路线，完成方法原型测试。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870585">
                <a:tc>
                  <a:txBody>
                    <a:bodyPr/>
                    <a:lstStyle/>
                    <a:p>
                      <a:pPr algn="ctr">
                        <a:lnSpc>
                          <a:spcPts val="2000"/>
                        </a:lnSpc>
                        <a:spcBef>
                          <a:spcPts val="1200"/>
                        </a:spcBef>
                        <a:spcAft>
                          <a:spcPts val="300"/>
                        </a:spcAft>
                      </a:pPr>
                      <a:r>
                        <a:rPr lang="en-US" sz="1200" kern="0">
                          <a:effectLst/>
                        </a:rPr>
                        <a:t>3</a:t>
                      </a:r>
                      <a:endParaRPr lang="zh-CN" sz="1200" kern="100"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2767" marR="32767" marT="0" marB="0" anchor="ctr"/>
                </a:tc>
                <a:tc>
                  <a:txBody>
                    <a:bodyPr/>
                    <a:lstStyle/>
                    <a:p>
                      <a:pPr marL="0" algn="just" defTabSz="914400" rtl="0" eaLnBrk="1" latinLnBrk="0" hangingPunct="1">
                        <a:lnSpc>
                          <a:spcPct val="150000"/>
                        </a:lnSpc>
                        <a:buNone/>
                      </a:pPr>
                      <a:r>
                        <a:rPr lang="zh-CN" altLang="en-US" sz="16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风电机组模型线性化模块理论学习，框架梳理及理论手册编写。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algn="just" defTabSz="914400" rtl="0" eaLnBrk="1" latinLnBrk="0" hangingPunct="1">
                        <a:lnSpc>
                          <a:spcPct val="150000"/>
                        </a:lnSpc>
                        <a:buNone/>
                      </a:pPr>
                      <a:r>
                        <a:rPr lang="en-US" sz="16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100%</a:t>
                      </a:r>
                      <a:endParaRPr lang="zh-CN" altLang="en-US" sz="16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algn="just" defTabSz="914400" rtl="0" eaLnBrk="1" latinLnBrk="0" hangingPunct="1">
                        <a:lnSpc>
                          <a:spcPct val="150000"/>
                        </a:lnSpc>
                        <a:buNone/>
                      </a:pPr>
                      <a:r>
                        <a:rPr lang="zh-CN" altLang="en-US" sz="16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开始编写线性化模块代码及编写线性化模块开发者手册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3" name="文本框 2">
            <a:extLst>
              <a:ext uri="{FF2B5EF4-FFF2-40B4-BE49-F238E27FC236}">
                <a16:creationId xmlns:a16="http://schemas.microsoft.com/office/drawing/2014/main" id="{FE099744-463D-8367-75C5-26732EE234C5}"/>
              </a:ext>
            </a:extLst>
          </p:cNvPr>
          <p:cNvSpPr txBox="1"/>
          <p:nvPr/>
        </p:nvSpPr>
        <p:spPr>
          <a:xfrm>
            <a:off x="229756" y="1023921"/>
            <a:ext cx="8620125" cy="35163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>
              <a:lnSpc>
                <a:spcPts val="2000"/>
              </a:lnSpc>
              <a:spcBef>
                <a:spcPts val="1200"/>
              </a:spcBef>
              <a:spcAft>
                <a:spcPts val="300"/>
              </a:spcAft>
            </a:pPr>
            <a:r>
              <a:rPr lang="zh-CN" altLang="en-US" sz="2000" b="1" dirty="0">
                <a:sym typeface="+mn-ea"/>
              </a:rPr>
              <a:t>结构模块</a:t>
            </a:r>
            <a:endParaRPr lang="zh-CN" altLang="zh-CN" sz="2000" kern="100" dirty="0">
              <a:effectLst/>
              <a:latin typeface="等线" panose="02010600030101010101" pitchFamily="2" charset="-122"/>
              <a:ea typeface="等线" panose="02010600030101010101" pitchFamily="2" charset="-122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374997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4FC052A-3350-F2FD-DF66-E67E5FE2BF7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1C2C7ECB-D06F-24D9-6C00-0663B50D20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kern="0" dirty="0">
                <a:latin typeface="微软雅黑" panose="020B0503020204020204" charset="-122"/>
                <a:sym typeface="+mn-ea"/>
              </a:rPr>
              <a:t>二</a:t>
            </a:r>
            <a:r>
              <a:rPr kumimoji="1" lang="zh-CN" altLang="en-US" dirty="0"/>
              <a:t>、</a:t>
            </a:r>
            <a:r>
              <a:rPr lang="zh-CN" altLang="en-US" dirty="0">
                <a:solidFill>
                  <a:srgbClr val="0078E7"/>
                </a:solidFill>
                <a:latin typeface="Arial" panose="020B0604020202020204" pitchFamily="34" charset="0"/>
                <a:ea typeface="微软雅黑" panose="020B0503020204020204" charset="-122"/>
                <a:sym typeface="微软雅黑" panose="020B0503020204020204" charset="-122"/>
              </a:rPr>
              <a:t>研究工作：</a:t>
            </a:r>
            <a:r>
              <a:rPr kumimoji="1" lang="en-US" altLang="zh-CN" dirty="0"/>
              <a:t>6</a:t>
            </a:r>
            <a:r>
              <a:rPr kumimoji="1" lang="zh-CN" altLang="en-US" dirty="0"/>
              <a:t>月总结与</a:t>
            </a:r>
            <a:r>
              <a:rPr kumimoji="1" lang="en-US" altLang="zh-CN" dirty="0"/>
              <a:t>7</a:t>
            </a:r>
            <a:r>
              <a:rPr kumimoji="1" lang="zh-CN" altLang="en-US" dirty="0"/>
              <a:t>月计划</a:t>
            </a: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6D58C6AE-F764-3E91-7ED1-049A03640F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98A61D02-9D9C-4436-9CDA-5FCC928CB330}" type="slidenum">
              <a:rPr kumimoji="0" lang="zh-CN" altLang="en-US" sz="1400" b="0" i="0" u="none" strike="noStrike" kern="1200" cap="none" spc="0" normalizeH="0" baseline="0" noProof="1" smtClean="0">
                <a:ln>
                  <a:noFill/>
                </a:ln>
                <a:solidFill>
                  <a:srgbClr val="008080"/>
                </a:solidFill>
                <a:effectLst/>
                <a:uLnTx/>
                <a:uFillTx/>
                <a:latin typeface="Arial" panose="020B0604020202020204"/>
                <a:ea typeface="微软雅黑" panose="020B0503020204020204" charset="-122"/>
                <a:cs typeface="+mn-cs"/>
              </a:rPr>
              <a:t>13</a:t>
            </a:fld>
            <a:endParaRPr kumimoji="0" lang="zh-CN" altLang="en-US" sz="1400" b="0" i="0" u="none" strike="noStrike" kern="1200" cap="none" spc="0" normalizeH="0" baseline="0" noProof="1">
              <a:ln>
                <a:noFill/>
              </a:ln>
              <a:solidFill>
                <a:srgbClr val="008080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graphicFrame>
        <p:nvGraphicFramePr>
          <p:cNvPr id="6" name="表格 5">
            <a:extLst>
              <a:ext uri="{FF2B5EF4-FFF2-40B4-BE49-F238E27FC236}">
                <a16:creationId xmlns:a16="http://schemas.microsoft.com/office/drawing/2014/main" id="{A9C82EC1-94D8-81D5-0660-4AA1ADE0766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50430576"/>
              </p:ext>
            </p:extLst>
          </p:nvPr>
        </p:nvGraphicFramePr>
        <p:xfrm>
          <a:off x="229756" y="1507627"/>
          <a:ext cx="11635854" cy="3040367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48906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43209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74008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497461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35292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1400" kern="0" dirty="0">
                          <a:effectLst/>
                        </a:rPr>
                        <a:t>序号</a:t>
                      </a:r>
                      <a:endParaRPr lang="zh-CN" sz="1400" kern="0" dirty="0"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2767" marR="32767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1400" kern="0" dirty="0">
                          <a:effectLst/>
                        </a:rPr>
                        <a:t>上月任务</a:t>
                      </a:r>
                      <a:endParaRPr lang="zh-CN" sz="1400" kern="0" dirty="0"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2767" marR="32767" marT="0" marB="0" anchor="ctr"/>
                </a:tc>
                <a:tc>
                  <a:txBody>
                    <a:bodyPr/>
                    <a:lstStyle/>
                    <a:p>
                      <a:pPr indent="0" algn="ctr">
                        <a:spcAft>
                          <a:spcPts val="0"/>
                        </a:spcAft>
                      </a:pPr>
                      <a:r>
                        <a:rPr lang="zh-CN" sz="1400" kern="0">
                          <a:effectLst/>
                        </a:rPr>
                        <a:t>完成比例</a:t>
                      </a:r>
                      <a:endParaRPr lang="zh-CN" sz="1400" kern="0" dirty="0"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2767" marR="32767" marT="0" marB="0" anchor="ctr"/>
                </a:tc>
                <a:tc>
                  <a:txBody>
                    <a:bodyPr/>
                    <a:lstStyle/>
                    <a:p>
                      <a:pPr indent="0" algn="ctr">
                        <a:spcAft>
                          <a:spcPts val="0"/>
                        </a:spcAft>
                      </a:pPr>
                      <a:r>
                        <a:rPr lang="zh-CN" sz="1400" kern="0" dirty="0">
                          <a:effectLst/>
                        </a:rPr>
                        <a:t>本月计划</a:t>
                      </a:r>
                      <a:endParaRPr lang="zh-CN" sz="1400" kern="0" dirty="0"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2767" marR="32767" marT="0" marB="0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59790">
                <a:tc>
                  <a:txBody>
                    <a:bodyPr/>
                    <a:lstStyle/>
                    <a:p>
                      <a:pPr algn="ctr">
                        <a:lnSpc>
                          <a:spcPts val="2000"/>
                        </a:lnSpc>
                        <a:spcBef>
                          <a:spcPts val="1200"/>
                        </a:spcBef>
                        <a:spcAft>
                          <a:spcPts val="300"/>
                        </a:spcAft>
                      </a:pPr>
                      <a:r>
                        <a:rPr lang="en-US" altLang="zh-CN" sz="1200" b="1" dirty="0">
                          <a:sym typeface="+mn-ea"/>
                        </a:rPr>
                        <a:t>1</a:t>
                      </a:r>
                      <a:endParaRPr lang="zh-CN" sz="1200" kern="100" dirty="0"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2767" marR="32767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buNone/>
                      </a:pPr>
                      <a:r>
                        <a:rPr lang="zh-CN" altLang="en-US" sz="16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结合</a:t>
                      </a:r>
                      <a:r>
                        <a:rPr lang="en-US" sz="16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OpenFAST</a:t>
                      </a:r>
                      <a:r>
                        <a:rPr lang="zh-CN" altLang="en-US" sz="16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，对标</a:t>
                      </a:r>
                      <a:r>
                        <a:rPr lang="en-US" sz="16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Bladed</a:t>
                      </a:r>
                      <a:r>
                        <a:rPr lang="zh-CN" altLang="en-US" sz="16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，验证</a:t>
                      </a:r>
                      <a:r>
                        <a:rPr lang="en-US" sz="16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HydroSim</a:t>
                      </a:r>
                      <a:r>
                        <a:rPr lang="zh-CN" altLang="en-US" sz="16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求解器的求解精度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buNone/>
                      </a:pPr>
                      <a:r>
                        <a:rPr lang="en-US" sz="16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100%</a:t>
                      </a:r>
                      <a:endParaRPr lang="zh-CN" altLang="en-US" sz="16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buNone/>
                      </a:pPr>
                      <a:r>
                        <a:rPr lang="zh-CN" altLang="en-US" sz="16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拟完成</a:t>
                      </a:r>
                      <a:r>
                        <a:rPr lang="en-US" sz="16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HydroSim</a:t>
                      </a:r>
                      <a:r>
                        <a:rPr lang="zh-CN" altLang="en-US" sz="16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求解器和</a:t>
                      </a:r>
                      <a:r>
                        <a:rPr lang="en-US" sz="16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HydroFre</a:t>
                      </a:r>
                      <a:r>
                        <a:rPr lang="zh-CN" altLang="en-US" sz="16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求解器的联合调试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74700">
                <a:tc>
                  <a:txBody>
                    <a:bodyPr/>
                    <a:lstStyle/>
                    <a:p>
                      <a:pPr algn="ctr">
                        <a:lnSpc>
                          <a:spcPts val="2000"/>
                        </a:lnSpc>
                        <a:spcBef>
                          <a:spcPts val="1200"/>
                        </a:spcBef>
                        <a:spcAft>
                          <a:spcPts val="300"/>
                        </a:spcAft>
                      </a:pPr>
                      <a:r>
                        <a:rPr lang="en-US" sz="1200" kern="0">
                          <a:effectLst/>
                        </a:rPr>
                        <a:t>2</a:t>
                      </a:r>
                      <a:endParaRPr lang="zh-CN" sz="1200" kern="100"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2767" marR="32767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buNone/>
                      </a:pPr>
                      <a:r>
                        <a:rPr lang="zh-CN" altLang="en-US" sz="16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开展多工况联调仿真，对标</a:t>
                      </a:r>
                      <a:r>
                        <a:rPr lang="en-US" sz="16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Bladed</a:t>
                      </a:r>
                      <a:r>
                        <a:rPr lang="zh-CN" altLang="en-US" sz="16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，验证</a:t>
                      </a:r>
                      <a:r>
                        <a:rPr lang="en-US" sz="16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HEROWIND</a:t>
                      </a:r>
                      <a:r>
                        <a:rPr lang="zh-CN" altLang="en-US" sz="16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工具包的仿真精度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buNone/>
                      </a:pPr>
                      <a:r>
                        <a:rPr lang="en-US" sz="16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100%</a:t>
                      </a:r>
                      <a:endParaRPr lang="zh-CN" altLang="en-US" sz="16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buNone/>
                      </a:pPr>
                      <a:r>
                        <a:rPr lang="zh-CN" altLang="en-US" sz="16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拟完成</a:t>
                      </a:r>
                      <a:r>
                        <a:rPr lang="en-US" sz="16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Mooring</a:t>
                      </a:r>
                      <a:r>
                        <a:rPr lang="zh-CN" altLang="en-US" sz="16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基础理论的调研学习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870585">
                <a:tc>
                  <a:txBody>
                    <a:bodyPr/>
                    <a:lstStyle/>
                    <a:p>
                      <a:pPr algn="ctr">
                        <a:lnSpc>
                          <a:spcPts val="2000"/>
                        </a:lnSpc>
                        <a:spcBef>
                          <a:spcPts val="1200"/>
                        </a:spcBef>
                        <a:spcAft>
                          <a:spcPts val="300"/>
                        </a:spcAft>
                      </a:pPr>
                      <a:r>
                        <a:rPr lang="en-US" sz="1200" kern="0">
                          <a:effectLst/>
                        </a:rPr>
                        <a:t>3</a:t>
                      </a:r>
                      <a:endParaRPr lang="zh-CN" sz="1200" kern="100"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2767" marR="32767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buNone/>
                      </a:pPr>
                      <a:r>
                        <a:rPr lang="zh-CN" altLang="en-US" sz="16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编制</a:t>
                      </a:r>
                      <a:r>
                        <a:rPr lang="en-US" sz="1600" kern="1200" dirty="0" err="1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HydroSim</a:t>
                      </a:r>
                      <a:r>
                        <a:rPr lang="zh-CN" altLang="en-US" sz="16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求解器</a:t>
                      </a:r>
                      <a:r>
                        <a:rPr lang="en-US" sz="16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Morison</a:t>
                      </a:r>
                      <a:r>
                        <a:rPr lang="zh-CN" altLang="en-US" sz="16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模块理论手册、开发者手册和测试报告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buNone/>
                      </a:pPr>
                      <a:r>
                        <a:rPr lang="en-US" sz="16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100%</a:t>
                      </a:r>
                      <a:endParaRPr lang="zh-CN" altLang="en-US" sz="16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buNone/>
                      </a:pPr>
                      <a:r>
                        <a:rPr lang="zh-CN" altLang="en-US" sz="16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拟完成</a:t>
                      </a:r>
                      <a:r>
                        <a:rPr lang="en-US" sz="1600" kern="1200" dirty="0" err="1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OpenFast</a:t>
                      </a:r>
                      <a:r>
                        <a:rPr lang="en-US" sz="16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600" kern="1200" dirty="0" err="1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MoorDyn</a:t>
                      </a:r>
                      <a:r>
                        <a:rPr lang="zh-CN" altLang="en-US" sz="16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求解器程序架构和数据结构的梳理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3" name="文本框 2">
            <a:extLst>
              <a:ext uri="{FF2B5EF4-FFF2-40B4-BE49-F238E27FC236}">
                <a16:creationId xmlns:a16="http://schemas.microsoft.com/office/drawing/2014/main" id="{C05A977B-C973-2482-FD78-D3285E14E706}"/>
              </a:ext>
            </a:extLst>
          </p:cNvPr>
          <p:cNvSpPr txBox="1"/>
          <p:nvPr/>
        </p:nvSpPr>
        <p:spPr>
          <a:xfrm>
            <a:off x="229756" y="1023921"/>
            <a:ext cx="8620125" cy="35163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>
              <a:lnSpc>
                <a:spcPts val="2000"/>
              </a:lnSpc>
              <a:spcBef>
                <a:spcPts val="1200"/>
              </a:spcBef>
              <a:spcAft>
                <a:spcPts val="300"/>
              </a:spcAft>
            </a:pPr>
            <a:r>
              <a:rPr lang="zh-CN" altLang="en-US" sz="2000" b="1" dirty="0">
                <a:sym typeface="+mn-ea"/>
              </a:rPr>
              <a:t>水动模块</a:t>
            </a:r>
            <a:endParaRPr lang="zh-CN" altLang="zh-CN" sz="2000" kern="100" dirty="0">
              <a:effectLst/>
              <a:latin typeface="等线" panose="02010600030101010101" pitchFamily="2" charset="-122"/>
              <a:ea typeface="等线" panose="02010600030101010101" pitchFamily="2" charset="-122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6006421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9C8F171-522C-0D87-6951-4EB22D64C21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C94A25B4-9B6C-3989-E4FD-ADFA616863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kern="0" dirty="0">
                <a:latin typeface="微软雅黑" panose="020B0503020204020204" charset="-122"/>
                <a:sym typeface="+mn-ea"/>
              </a:rPr>
              <a:t>二</a:t>
            </a:r>
            <a:r>
              <a:rPr kumimoji="1" lang="zh-CN" altLang="en-US" dirty="0"/>
              <a:t>、</a:t>
            </a:r>
            <a:r>
              <a:rPr lang="zh-CN" altLang="en-US" dirty="0">
                <a:solidFill>
                  <a:srgbClr val="0078E7"/>
                </a:solidFill>
                <a:latin typeface="Arial" panose="020B0604020202020204" pitchFamily="34" charset="0"/>
                <a:ea typeface="微软雅黑" panose="020B0503020204020204" charset="-122"/>
                <a:sym typeface="微软雅黑" panose="020B0503020204020204" charset="-122"/>
              </a:rPr>
              <a:t>研究工作：</a:t>
            </a:r>
            <a:r>
              <a:rPr kumimoji="1" lang="en-US" altLang="zh-CN" dirty="0"/>
              <a:t>6</a:t>
            </a:r>
            <a:r>
              <a:rPr kumimoji="1" lang="zh-CN" altLang="en-US" dirty="0"/>
              <a:t>月总结与</a:t>
            </a:r>
            <a:r>
              <a:rPr kumimoji="1" lang="en-US" altLang="zh-CN" dirty="0"/>
              <a:t>7</a:t>
            </a:r>
            <a:r>
              <a:rPr kumimoji="1" lang="zh-CN" altLang="en-US" dirty="0"/>
              <a:t>月计划</a:t>
            </a: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57BE8990-2F82-FC90-34A9-80EF8400F9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98A61D02-9D9C-4436-9CDA-5FCC928CB330}" type="slidenum">
              <a:rPr kumimoji="0" lang="zh-CN" altLang="en-US" sz="1400" b="0" i="0" u="none" strike="noStrike" kern="1200" cap="none" spc="0" normalizeH="0" baseline="0" noProof="1" smtClean="0">
                <a:ln>
                  <a:noFill/>
                </a:ln>
                <a:solidFill>
                  <a:srgbClr val="008080"/>
                </a:solidFill>
                <a:effectLst/>
                <a:uLnTx/>
                <a:uFillTx/>
                <a:latin typeface="Arial" panose="020B0604020202020204"/>
                <a:ea typeface="微软雅黑" panose="020B0503020204020204" charset="-122"/>
                <a:cs typeface="+mn-cs"/>
              </a:rPr>
              <a:t>14</a:t>
            </a:fld>
            <a:endParaRPr kumimoji="0" lang="zh-CN" altLang="en-US" sz="1400" b="0" i="0" u="none" strike="noStrike" kern="1200" cap="none" spc="0" normalizeH="0" baseline="0" noProof="1">
              <a:ln>
                <a:noFill/>
              </a:ln>
              <a:solidFill>
                <a:srgbClr val="008080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graphicFrame>
        <p:nvGraphicFramePr>
          <p:cNvPr id="6" name="表格 5">
            <a:extLst>
              <a:ext uri="{FF2B5EF4-FFF2-40B4-BE49-F238E27FC236}">
                <a16:creationId xmlns:a16="http://schemas.microsoft.com/office/drawing/2014/main" id="{399A26B1-8C62-A38A-CEE1-70C337AE5E3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9355694"/>
              </p:ext>
            </p:extLst>
          </p:nvPr>
        </p:nvGraphicFramePr>
        <p:xfrm>
          <a:off x="229756" y="1507627"/>
          <a:ext cx="11635854" cy="3910952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48906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43209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74008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497461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35292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1400" kern="0" dirty="0">
                          <a:effectLst/>
                        </a:rPr>
                        <a:t>序号</a:t>
                      </a:r>
                      <a:endParaRPr lang="zh-CN" sz="1400" kern="0" dirty="0"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2767" marR="32767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1400" kern="0" dirty="0">
                          <a:effectLst/>
                        </a:rPr>
                        <a:t>上月任务</a:t>
                      </a:r>
                      <a:endParaRPr lang="zh-CN" sz="1400" kern="0" dirty="0"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2767" marR="32767" marT="0" marB="0" anchor="ctr"/>
                </a:tc>
                <a:tc>
                  <a:txBody>
                    <a:bodyPr/>
                    <a:lstStyle/>
                    <a:p>
                      <a:pPr indent="0" algn="ctr">
                        <a:spcAft>
                          <a:spcPts val="0"/>
                        </a:spcAft>
                      </a:pPr>
                      <a:r>
                        <a:rPr lang="zh-CN" sz="1400" kern="0">
                          <a:effectLst/>
                        </a:rPr>
                        <a:t>完成比例</a:t>
                      </a:r>
                      <a:endParaRPr lang="zh-CN" sz="1400" kern="0" dirty="0"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2767" marR="32767" marT="0" marB="0" anchor="ctr"/>
                </a:tc>
                <a:tc>
                  <a:txBody>
                    <a:bodyPr/>
                    <a:lstStyle/>
                    <a:p>
                      <a:pPr indent="0" algn="ctr">
                        <a:spcAft>
                          <a:spcPts val="0"/>
                        </a:spcAft>
                      </a:pPr>
                      <a:r>
                        <a:rPr lang="zh-CN" sz="1400" kern="0" dirty="0">
                          <a:effectLst/>
                        </a:rPr>
                        <a:t>本月计划</a:t>
                      </a:r>
                      <a:endParaRPr lang="zh-CN" sz="1400" kern="0" dirty="0"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2767" marR="32767" marT="0" marB="0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59790">
                <a:tc>
                  <a:txBody>
                    <a:bodyPr/>
                    <a:lstStyle/>
                    <a:p>
                      <a:pPr algn="ctr">
                        <a:lnSpc>
                          <a:spcPts val="2000"/>
                        </a:lnSpc>
                        <a:spcBef>
                          <a:spcPts val="1200"/>
                        </a:spcBef>
                        <a:spcAft>
                          <a:spcPts val="300"/>
                        </a:spcAft>
                      </a:pPr>
                      <a:r>
                        <a:rPr lang="en-US" altLang="zh-CN" sz="1200" b="1" dirty="0">
                          <a:sym typeface="+mn-ea"/>
                        </a:rPr>
                        <a:t>1</a:t>
                      </a:r>
                      <a:endParaRPr lang="zh-CN" sz="1200" kern="100" dirty="0"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2767" marR="32767" marT="0" marB="0" anchor="ctr"/>
                </a:tc>
                <a:tc>
                  <a:txBody>
                    <a:bodyPr/>
                    <a:lstStyle/>
                    <a:p>
                      <a:pPr algn="just">
                        <a:buNone/>
                      </a:pPr>
                      <a:r>
                        <a:rPr lang="zh-CN" altLang="en-US" sz="16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完善</a:t>
                      </a:r>
                      <a:r>
                        <a:rPr lang="en-US" sz="16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Hydrofre</a:t>
                      </a:r>
                      <a:r>
                        <a:rPr lang="zh-CN" altLang="en-US" sz="16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求解器的功能测试报告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6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100%</a:t>
                      </a:r>
                      <a:endParaRPr lang="zh-CN" altLang="en-US" sz="16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zh-CN" altLang="en-US" sz="16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继续开展</a:t>
                      </a:r>
                      <a:r>
                        <a:rPr lang="en-US" sz="16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WAMIT</a:t>
                      </a:r>
                      <a:r>
                        <a:rPr lang="zh-CN" altLang="en-US" sz="16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和</a:t>
                      </a:r>
                      <a:r>
                        <a:rPr lang="en-US" sz="16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Hydrofre_L1</a:t>
                      </a:r>
                      <a:r>
                        <a:rPr lang="zh-CN" altLang="en-US" sz="16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水动力系数转化，对比验证</a:t>
                      </a:r>
                      <a:r>
                        <a:rPr lang="en-US" sz="16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WAMIT</a:t>
                      </a:r>
                      <a:r>
                        <a:rPr lang="zh-CN" altLang="en-US" sz="16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和</a:t>
                      </a:r>
                      <a:r>
                        <a:rPr lang="en-US" sz="16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Hydrofre_L1</a:t>
                      </a:r>
                      <a:r>
                        <a:rPr lang="zh-CN" altLang="en-US" sz="16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的水动力结果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74700">
                <a:tc>
                  <a:txBody>
                    <a:bodyPr/>
                    <a:lstStyle/>
                    <a:p>
                      <a:pPr algn="ctr">
                        <a:lnSpc>
                          <a:spcPts val="2000"/>
                        </a:lnSpc>
                        <a:spcBef>
                          <a:spcPts val="1200"/>
                        </a:spcBef>
                        <a:spcAft>
                          <a:spcPts val="300"/>
                        </a:spcAft>
                      </a:pPr>
                      <a:r>
                        <a:rPr lang="en-US" sz="1200" kern="0">
                          <a:effectLst/>
                        </a:rPr>
                        <a:t>2</a:t>
                      </a:r>
                      <a:endParaRPr lang="zh-CN" sz="1200" kern="100"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2767" marR="32767" marT="0" marB="0" anchor="ctr"/>
                </a:tc>
                <a:tc>
                  <a:txBody>
                    <a:bodyPr/>
                    <a:lstStyle/>
                    <a:p>
                      <a:pPr algn="just">
                        <a:buNone/>
                      </a:pPr>
                      <a:r>
                        <a:rPr lang="zh-CN" altLang="en-US" sz="16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学习二阶势流理论学习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6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100%</a:t>
                      </a:r>
                      <a:endParaRPr lang="zh-CN" altLang="en-US" sz="16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zh-CN" altLang="en-US" sz="16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开展</a:t>
                      </a:r>
                      <a:r>
                        <a:rPr lang="en-US" sz="16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HydroSim</a:t>
                      </a:r>
                      <a:r>
                        <a:rPr lang="zh-CN" altLang="en-US" sz="16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求解器和</a:t>
                      </a:r>
                      <a:r>
                        <a:rPr lang="en-US" sz="16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HydroFre</a:t>
                      </a:r>
                      <a:r>
                        <a:rPr lang="zh-CN" altLang="en-US" sz="16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求解器的联合调试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870585">
                <a:tc>
                  <a:txBody>
                    <a:bodyPr/>
                    <a:lstStyle/>
                    <a:p>
                      <a:pPr algn="ctr">
                        <a:lnSpc>
                          <a:spcPts val="2000"/>
                        </a:lnSpc>
                        <a:spcBef>
                          <a:spcPts val="1200"/>
                        </a:spcBef>
                        <a:spcAft>
                          <a:spcPts val="300"/>
                        </a:spcAft>
                      </a:pPr>
                      <a:endParaRPr lang="zh-CN" sz="1200" kern="100"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2767" marR="32767" marT="0" marB="0" anchor="ctr"/>
                </a:tc>
                <a:tc>
                  <a:txBody>
                    <a:bodyPr/>
                    <a:lstStyle/>
                    <a:p>
                      <a:pPr algn="just">
                        <a:buNone/>
                      </a:pPr>
                      <a:r>
                        <a:rPr lang="zh-CN" altLang="en-US" sz="16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梳理</a:t>
                      </a:r>
                      <a:r>
                        <a:rPr lang="en-US" sz="16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Nemoh</a:t>
                      </a:r>
                      <a:r>
                        <a:rPr lang="zh-CN" altLang="en-US" sz="16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软件二阶势流部分的代码框架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6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100%</a:t>
                      </a:r>
                      <a:endParaRPr lang="zh-CN" altLang="en-US" sz="16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zh-CN" altLang="en-US" sz="16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进行</a:t>
                      </a:r>
                      <a:r>
                        <a:rPr lang="en-US" sz="16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Hydrofre_Q2</a:t>
                      </a:r>
                      <a:r>
                        <a:rPr lang="zh-CN" altLang="en-US" sz="16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求解器前处理模块的功能开发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14977602"/>
                  </a:ext>
                </a:extLst>
              </a:tr>
              <a:tr h="870585">
                <a:tc>
                  <a:txBody>
                    <a:bodyPr/>
                    <a:lstStyle/>
                    <a:p>
                      <a:pPr algn="ctr">
                        <a:lnSpc>
                          <a:spcPts val="2000"/>
                        </a:lnSpc>
                        <a:spcBef>
                          <a:spcPts val="1200"/>
                        </a:spcBef>
                        <a:spcAft>
                          <a:spcPts val="300"/>
                        </a:spcAft>
                      </a:pPr>
                      <a:r>
                        <a:rPr lang="en-US" sz="1200" kern="0">
                          <a:effectLst/>
                        </a:rPr>
                        <a:t>3</a:t>
                      </a:r>
                      <a:endParaRPr lang="zh-CN" sz="1200" kern="100"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2767" marR="32767" marT="0" marB="0" anchor="ctr"/>
                </a:tc>
                <a:tc>
                  <a:txBody>
                    <a:bodyPr/>
                    <a:lstStyle/>
                    <a:p>
                      <a:pPr algn="just">
                        <a:buNone/>
                      </a:pPr>
                      <a:r>
                        <a:rPr lang="zh-CN" altLang="en-US" sz="16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开展</a:t>
                      </a:r>
                      <a:r>
                        <a:rPr lang="en-US" sz="16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Hydrofre_Q2</a:t>
                      </a:r>
                      <a:r>
                        <a:rPr lang="zh-CN" altLang="en-US" sz="16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初始化模块的开发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6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100%</a:t>
                      </a:r>
                      <a:endParaRPr lang="zh-CN" altLang="en-US" sz="16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6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 </a:t>
                      </a:r>
                      <a:endParaRPr lang="zh-CN" altLang="en-US" sz="16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3" name="文本框 2">
            <a:extLst>
              <a:ext uri="{FF2B5EF4-FFF2-40B4-BE49-F238E27FC236}">
                <a16:creationId xmlns:a16="http://schemas.microsoft.com/office/drawing/2014/main" id="{CAD18D46-0DFC-7476-DCAF-BDBFD5D8B0A1}"/>
              </a:ext>
            </a:extLst>
          </p:cNvPr>
          <p:cNvSpPr txBox="1"/>
          <p:nvPr/>
        </p:nvSpPr>
        <p:spPr>
          <a:xfrm>
            <a:off x="229756" y="1023921"/>
            <a:ext cx="8620125" cy="35163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>
              <a:lnSpc>
                <a:spcPts val="2000"/>
              </a:lnSpc>
              <a:spcBef>
                <a:spcPts val="1200"/>
              </a:spcBef>
              <a:spcAft>
                <a:spcPts val="300"/>
              </a:spcAft>
            </a:pPr>
            <a:r>
              <a:rPr lang="zh-CN" altLang="en-US" sz="2000" b="1" dirty="0">
                <a:sym typeface="+mn-ea"/>
              </a:rPr>
              <a:t>水动模块</a:t>
            </a:r>
            <a:endParaRPr lang="zh-CN" altLang="zh-CN" sz="2000" kern="100" dirty="0">
              <a:effectLst/>
              <a:latin typeface="等线" panose="02010600030101010101" pitchFamily="2" charset="-122"/>
              <a:ea typeface="等线" panose="02010600030101010101" pitchFamily="2" charset="-122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5983274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37B7C3C-830B-9AFA-DFE0-9C081D50CBC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679E05AE-9B9F-565B-FCBC-6B9AFF35E5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kern="0" dirty="0">
                <a:latin typeface="微软雅黑" panose="020B0503020204020204" charset="-122"/>
                <a:sym typeface="+mn-ea"/>
              </a:rPr>
              <a:t>二</a:t>
            </a:r>
            <a:r>
              <a:rPr kumimoji="1" lang="zh-CN" altLang="en-US" dirty="0"/>
              <a:t>、</a:t>
            </a:r>
            <a:r>
              <a:rPr lang="zh-CN" altLang="en-US" dirty="0">
                <a:solidFill>
                  <a:srgbClr val="0078E7"/>
                </a:solidFill>
                <a:latin typeface="Arial" panose="020B0604020202020204" pitchFamily="34" charset="0"/>
                <a:ea typeface="微软雅黑" panose="020B0503020204020204" charset="-122"/>
                <a:sym typeface="微软雅黑" panose="020B0503020204020204" charset="-122"/>
              </a:rPr>
              <a:t>研究工作：</a:t>
            </a:r>
            <a:r>
              <a:rPr kumimoji="1" lang="en-US" altLang="zh-CN" dirty="0"/>
              <a:t>6</a:t>
            </a:r>
            <a:r>
              <a:rPr kumimoji="1" lang="zh-CN" altLang="en-US" dirty="0"/>
              <a:t>月总结与</a:t>
            </a:r>
            <a:r>
              <a:rPr kumimoji="1" lang="en-US" altLang="zh-CN" dirty="0"/>
              <a:t>7</a:t>
            </a:r>
            <a:r>
              <a:rPr kumimoji="1" lang="zh-CN" altLang="en-US" dirty="0"/>
              <a:t>月计划</a:t>
            </a: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5E9319ED-154B-AA5E-9DDE-F9D9DB5863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98A61D02-9D9C-4436-9CDA-5FCC928CB330}" type="slidenum">
              <a:rPr kumimoji="0" lang="zh-CN" altLang="en-US" sz="1400" b="0" i="0" u="none" strike="noStrike" kern="1200" cap="none" spc="0" normalizeH="0" baseline="0" noProof="1" smtClean="0">
                <a:ln>
                  <a:noFill/>
                </a:ln>
                <a:solidFill>
                  <a:srgbClr val="008080"/>
                </a:solidFill>
                <a:effectLst/>
                <a:uLnTx/>
                <a:uFillTx/>
                <a:latin typeface="Arial" panose="020B0604020202020204"/>
                <a:ea typeface="微软雅黑" panose="020B0503020204020204" charset="-122"/>
                <a:cs typeface="+mn-cs"/>
              </a:rPr>
              <a:t>15</a:t>
            </a:fld>
            <a:endParaRPr kumimoji="0" lang="zh-CN" altLang="en-US" sz="1400" b="0" i="0" u="none" strike="noStrike" kern="1200" cap="none" spc="0" normalizeH="0" baseline="0" noProof="1">
              <a:ln>
                <a:noFill/>
              </a:ln>
              <a:solidFill>
                <a:srgbClr val="008080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graphicFrame>
        <p:nvGraphicFramePr>
          <p:cNvPr id="6" name="表格 5">
            <a:extLst>
              <a:ext uri="{FF2B5EF4-FFF2-40B4-BE49-F238E27FC236}">
                <a16:creationId xmlns:a16="http://schemas.microsoft.com/office/drawing/2014/main" id="{7D98F4B7-51C3-66E7-4C94-57BF571C7E6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48045883"/>
              </p:ext>
            </p:extLst>
          </p:nvPr>
        </p:nvGraphicFramePr>
        <p:xfrm>
          <a:off x="229756" y="1507627"/>
          <a:ext cx="11635854" cy="3910952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48906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43209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74008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497461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35292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1400" kern="0" dirty="0">
                          <a:effectLst/>
                        </a:rPr>
                        <a:t>序号</a:t>
                      </a:r>
                      <a:endParaRPr lang="zh-CN" sz="1400" kern="0" dirty="0"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2767" marR="32767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1400" kern="0" dirty="0">
                          <a:effectLst/>
                        </a:rPr>
                        <a:t>上月任务</a:t>
                      </a:r>
                      <a:endParaRPr lang="zh-CN" sz="1400" kern="0" dirty="0"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2767" marR="32767" marT="0" marB="0" anchor="ctr"/>
                </a:tc>
                <a:tc>
                  <a:txBody>
                    <a:bodyPr/>
                    <a:lstStyle/>
                    <a:p>
                      <a:pPr indent="0" algn="ctr">
                        <a:spcAft>
                          <a:spcPts val="0"/>
                        </a:spcAft>
                      </a:pPr>
                      <a:r>
                        <a:rPr lang="zh-CN" sz="1400" kern="0">
                          <a:effectLst/>
                        </a:rPr>
                        <a:t>完成比例</a:t>
                      </a:r>
                      <a:endParaRPr lang="zh-CN" sz="1400" kern="0" dirty="0"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2767" marR="32767" marT="0" marB="0" anchor="ctr"/>
                </a:tc>
                <a:tc>
                  <a:txBody>
                    <a:bodyPr/>
                    <a:lstStyle/>
                    <a:p>
                      <a:pPr indent="0" algn="ctr">
                        <a:spcAft>
                          <a:spcPts val="0"/>
                        </a:spcAft>
                      </a:pPr>
                      <a:r>
                        <a:rPr lang="zh-CN" sz="1400" kern="0" dirty="0">
                          <a:effectLst/>
                        </a:rPr>
                        <a:t>本月计划</a:t>
                      </a:r>
                      <a:endParaRPr lang="zh-CN" sz="1400" kern="0" dirty="0"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2767" marR="32767" marT="0" marB="0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59790">
                <a:tc>
                  <a:txBody>
                    <a:bodyPr/>
                    <a:lstStyle/>
                    <a:p>
                      <a:pPr algn="ctr">
                        <a:lnSpc>
                          <a:spcPts val="2000"/>
                        </a:lnSpc>
                        <a:spcBef>
                          <a:spcPts val="1200"/>
                        </a:spcBef>
                        <a:spcAft>
                          <a:spcPts val="300"/>
                        </a:spcAft>
                      </a:pPr>
                      <a:r>
                        <a:rPr lang="en-US" altLang="zh-CN" sz="1200" b="1" dirty="0">
                          <a:sym typeface="+mn-ea"/>
                        </a:rPr>
                        <a:t>1</a:t>
                      </a:r>
                      <a:endParaRPr lang="zh-CN" sz="1200" kern="100" dirty="0"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2767" marR="32767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buNone/>
                      </a:pPr>
                      <a:r>
                        <a:rPr lang="zh-CN" altLang="en-US" sz="16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完成绘图区域的前后端功能性测试；完成</a:t>
                      </a:r>
                      <a:r>
                        <a:rPr lang="en-US" sz="16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Bladed prj </a:t>
                      </a:r>
                      <a:r>
                        <a:rPr lang="zh-CN" altLang="en-US" sz="16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文件的解析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buNone/>
                      </a:pPr>
                      <a:r>
                        <a:rPr lang="en-US" sz="16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100%</a:t>
                      </a:r>
                      <a:endParaRPr lang="zh-CN" altLang="en-US" sz="16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buNone/>
                      </a:pPr>
                      <a:r>
                        <a:rPr lang="zh-CN" altLang="en-US" sz="16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完成螺栓工具的封装与调试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74700">
                <a:tc>
                  <a:txBody>
                    <a:bodyPr/>
                    <a:lstStyle/>
                    <a:p>
                      <a:pPr algn="ctr">
                        <a:lnSpc>
                          <a:spcPts val="2000"/>
                        </a:lnSpc>
                        <a:spcBef>
                          <a:spcPts val="1200"/>
                        </a:spcBef>
                        <a:spcAft>
                          <a:spcPts val="300"/>
                        </a:spcAft>
                      </a:pPr>
                      <a:r>
                        <a:rPr lang="en-US" sz="1200" kern="0">
                          <a:effectLst/>
                        </a:rPr>
                        <a:t>2</a:t>
                      </a:r>
                      <a:endParaRPr lang="zh-CN" sz="1200" kern="100"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2767" marR="32767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buNone/>
                      </a:pPr>
                      <a:r>
                        <a:rPr lang="zh-CN" altLang="en-US" sz="16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完成后处理模块的封装，发布试用程序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buNone/>
                      </a:pPr>
                      <a:r>
                        <a:rPr lang="en-US" sz="16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100%</a:t>
                      </a:r>
                      <a:endParaRPr lang="zh-CN" altLang="en-US" sz="16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buNone/>
                      </a:pPr>
                      <a:r>
                        <a:rPr lang="zh-CN" altLang="en-US" sz="16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完成后处理程序的性能提升和界面美化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870585">
                <a:tc>
                  <a:txBody>
                    <a:bodyPr/>
                    <a:lstStyle/>
                    <a:p>
                      <a:pPr algn="ctr">
                        <a:lnSpc>
                          <a:spcPts val="2000"/>
                        </a:lnSpc>
                        <a:spcBef>
                          <a:spcPts val="1200"/>
                        </a:spcBef>
                        <a:spcAft>
                          <a:spcPts val="300"/>
                        </a:spcAft>
                      </a:pPr>
                      <a:endParaRPr lang="zh-CN" sz="1200" kern="100"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2767" marR="32767" marT="0" marB="0" anchor="ctr"/>
                </a:tc>
                <a:tc>
                  <a:txBody>
                    <a:bodyPr/>
                    <a:lstStyle/>
                    <a:p>
                      <a:pPr algn="just">
                        <a:spcBef>
                          <a:spcPts val="1200"/>
                        </a:spcBef>
                        <a:spcAft>
                          <a:spcPts val="300"/>
                        </a:spcAft>
                        <a:buNone/>
                      </a:pPr>
                      <a:r>
                        <a:rPr lang="en-US" sz="16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 </a:t>
                      </a:r>
                      <a:endParaRPr lang="zh-CN" altLang="en-US" sz="16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buNone/>
                      </a:pPr>
                      <a:r>
                        <a:rPr lang="en-US" sz="16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 </a:t>
                      </a:r>
                      <a:endParaRPr lang="zh-CN" altLang="en-US" sz="16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buNone/>
                      </a:pPr>
                      <a:r>
                        <a:rPr lang="zh-CN" altLang="en-US" sz="16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完成</a:t>
                      </a:r>
                      <a:r>
                        <a:rPr lang="en-US" sz="16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SubDyn</a:t>
                      </a:r>
                      <a:r>
                        <a:rPr lang="zh-CN" altLang="en-US" sz="16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求解器开发的环境部署，熟悉配置文件和计算流程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14977602"/>
                  </a:ext>
                </a:extLst>
              </a:tr>
              <a:tr h="870585">
                <a:tc>
                  <a:txBody>
                    <a:bodyPr/>
                    <a:lstStyle/>
                    <a:p>
                      <a:pPr algn="ctr">
                        <a:lnSpc>
                          <a:spcPts val="2000"/>
                        </a:lnSpc>
                        <a:spcBef>
                          <a:spcPts val="1200"/>
                        </a:spcBef>
                        <a:spcAft>
                          <a:spcPts val="300"/>
                        </a:spcAft>
                      </a:pPr>
                      <a:r>
                        <a:rPr lang="en-US" sz="1200" kern="0">
                          <a:effectLst/>
                        </a:rPr>
                        <a:t>3</a:t>
                      </a:r>
                      <a:endParaRPr lang="zh-CN" sz="1200" kern="100"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2767" marR="32767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buNone/>
                      </a:pPr>
                      <a:r>
                        <a:rPr lang="zh-CN" altLang="en-US" sz="16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完成绘图区域的前后端功能性测试；完成</a:t>
                      </a:r>
                      <a:r>
                        <a:rPr lang="en-US" sz="16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Bladed </a:t>
                      </a:r>
                      <a:r>
                        <a:rPr lang="en-US" sz="1600" kern="1200" dirty="0" err="1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prj</a:t>
                      </a:r>
                      <a:r>
                        <a:rPr lang="en-US" sz="16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zh-CN" altLang="en-US" sz="16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文件的解析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buNone/>
                      </a:pPr>
                      <a:r>
                        <a:rPr lang="en-US" sz="16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100%</a:t>
                      </a:r>
                      <a:endParaRPr lang="zh-CN" altLang="en-US" sz="16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buNone/>
                      </a:pPr>
                      <a:r>
                        <a:rPr lang="zh-CN" altLang="en-US" sz="16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完成螺栓工具的封装与调试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3" name="文本框 2">
            <a:extLst>
              <a:ext uri="{FF2B5EF4-FFF2-40B4-BE49-F238E27FC236}">
                <a16:creationId xmlns:a16="http://schemas.microsoft.com/office/drawing/2014/main" id="{6704FD70-C109-F083-D68F-78A99C61988F}"/>
              </a:ext>
            </a:extLst>
          </p:cNvPr>
          <p:cNvSpPr txBox="1"/>
          <p:nvPr/>
        </p:nvSpPr>
        <p:spPr>
          <a:xfrm>
            <a:off x="229756" y="1023921"/>
            <a:ext cx="8620125" cy="35163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>
              <a:lnSpc>
                <a:spcPts val="2000"/>
              </a:lnSpc>
              <a:spcBef>
                <a:spcPts val="1200"/>
              </a:spcBef>
              <a:spcAft>
                <a:spcPts val="300"/>
              </a:spcAft>
            </a:pPr>
            <a:r>
              <a:rPr lang="zh-CN" altLang="en-US" sz="2000" b="1" dirty="0">
                <a:sym typeface="+mn-ea"/>
              </a:rPr>
              <a:t>后处理模块</a:t>
            </a:r>
            <a:endParaRPr lang="zh-CN" altLang="zh-CN" sz="2000" kern="100" dirty="0">
              <a:effectLst/>
              <a:latin typeface="等线" panose="02010600030101010101" pitchFamily="2" charset="-122"/>
              <a:ea typeface="等线" panose="02010600030101010101" pitchFamily="2" charset="-122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1577429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灯片编号占位符 1"/>
          <p:cNvSpPr>
            <a:spLocks noGrp="1"/>
          </p:cNvSpPr>
          <p:nvPr>
            <p:ph type="sldNum" sz="quarter" idx="12"/>
          </p:nvPr>
        </p:nvSpPr>
        <p:spPr>
          <a:xfrm>
            <a:off x="9333352" y="6478588"/>
            <a:ext cx="2743200" cy="365125"/>
          </a:xfr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98A61D02-9D9C-4436-9CDA-5FCC928CB330}" type="slidenum">
              <a:rPr kumimoji="0" lang="zh-CN" altLang="en-US" sz="1400" b="0" i="0" u="none" strike="noStrike" kern="1200" cap="none" spc="0" normalizeH="0" baseline="0" noProof="1">
                <a:ln>
                  <a:noFill/>
                </a:ln>
                <a:solidFill>
                  <a:srgbClr val="00808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16</a:t>
            </a:fld>
            <a:endParaRPr kumimoji="0" lang="zh-CN" altLang="en-US" sz="1400" b="0" i="0" u="none" strike="noStrike" kern="1200" cap="none" spc="0" normalizeH="0" baseline="0" noProof="1">
              <a:ln>
                <a:noFill/>
              </a:ln>
              <a:solidFill>
                <a:srgbClr val="00808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标题 1"/>
          <p:cNvSpPr txBox="1"/>
          <p:nvPr/>
        </p:nvSpPr>
        <p:spPr>
          <a:xfrm>
            <a:off x="685539" y="181856"/>
            <a:ext cx="11037887" cy="776288"/>
          </a:xfrm>
          <a:prstGeom prst="rect">
            <a:avLst/>
          </a:prstGeom>
          <a:noFill/>
          <a:ln w="9525">
            <a:noFill/>
          </a:ln>
        </p:spPr>
        <p:txBody>
          <a:bodyPr anchor="ctr"/>
          <a:lstStyle>
            <a:lvl1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000" b="1" kern="1200">
                <a:solidFill>
                  <a:srgbClr val="127CDC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008080"/>
                </a:solidFill>
                <a:latin typeface="Arial" panose="020B0604020202020204" pitchFamily="34" charset="0"/>
                <a:ea typeface="微软雅黑" panose="020B0503020204020204" charset="-122"/>
              </a:defRPr>
            </a:lvl2pPr>
            <a:lvl3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008080"/>
                </a:solidFill>
                <a:latin typeface="Arial" panose="020B0604020202020204" pitchFamily="34" charset="0"/>
                <a:ea typeface="微软雅黑" panose="020B0503020204020204" charset="-122"/>
              </a:defRPr>
            </a:lvl3pPr>
            <a:lvl4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008080"/>
                </a:solidFill>
                <a:latin typeface="Arial" panose="020B0604020202020204" pitchFamily="34" charset="0"/>
                <a:ea typeface="微软雅黑" panose="020B0503020204020204" charset="-122"/>
              </a:defRPr>
            </a:lvl4pPr>
            <a:lvl5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008080"/>
                </a:solidFill>
                <a:latin typeface="Arial" panose="020B0604020202020204" pitchFamily="34" charset="0"/>
                <a:ea typeface="微软雅黑" panose="020B0503020204020204" charset="-122"/>
              </a:defRPr>
            </a:lvl5pPr>
            <a:lvl6pPr marL="4572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008080"/>
                </a:solidFill>
                <a:latin typeface="Arial" panose="020B0604020202020204" pitchFamily="34" charset="0"/>
                <a:ea typeface="微软雅黑" panose="020B0503020204020204" charset="-122"/>
              </a:defRPr>
            </a:lvl6pPr>
            <a:lvl7pPr marL="9144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008080"/>
                </a:solidFill>
                <a:latin typeface="Arial" panose="020B0604020202020204" pitchFamily="34" charset="0"/>
                <a:ea typeface="微软雅黑" panose="020B0503020204020204" charset="-122"/>
              </a:defRPr>
            </a:lvl7pPr>
            <a:lvl8pPr marL="13716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008080"/>
                </a:solidFill>
                <a:latin typeface="Arial" panose="020B0604020202020204" pitchFamily="34" charset="0"/>
                <a:ea typeface="微软雅黑" panose="020B0503020204020204" charset="-122"/>
              </a:defRPr>
            </a:lvl8pPr>
            <a:lvl9pPr marL="18288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008080"/>
                </a:solidFill>
                <a:latin typeface="Arial" panose="020B0604020202020204" pitchFamily="34" charset="0"/>
                <a:ea typeface="微软雅黑" panose="020B0503020204020204" charset="-122"/>
              </a:defRPr>
            </a:lvl9pPr>
          </a:lstStyle>
          <a:p>
            <a:r>
              <a:rPr lang="zh-CN" altLang="en-US" kern="0" dirty="0">
                <a:latin typeface="微软雅黑" panose="020B0503020204020204" charset="-122"/>
                <a:sym typeface="+mn-ea"/>
              </a:rPr>
              <a:t>二</a:t>
            </a:r>
            <a:r>
              <a:rPr kumimoji="1" lang="zh-CN" altLang="en-US" dirty="0"/>
              <a:t>、</a:t>
            </a:r>
            <a:r>
              <a:rPr lang="zh-CN" altLang="en-US" dirty="0">
                <a:solidFill>
                  <a:srgbClr val="0078E7"/>
                </a:solidFill>
                <a:latin typeface="Arial" panose="020B0604020202020204" pitchFamily="34" charset="0"/>
                <a:ea typeface="微软雅黑" panose="020B0503020204020204" charset="-122"/>
                <a:sym typeface="微软雅黑" panose="020B0503020204020204" charset="-122"/>
              </a:rPr>
              <a:t>研究工作：</a:t>
            </a:r>
            <a:r>
              <a:rPr kumimoji="1" lang="en-US" altLang="zh-CN" dirty="0"/>
              <a:t>6</a:t>
            </a:r>
            <a:r>
              <a:rPr kumimoji="1" lang="zh-CN" altLang="en-US" dirty="0"/>
              <a:t>月</a:t>
            </a:r>
            <a:r>
              <a:rPr kumimoji="1" lang="zh-CN" dirty="0"/>
              <a:t>文档完成情况</a:t>
            </a:r>
            <a:endParaRPr kumimoji="1" lang="zh-CN" altLang="en-US" dirty="0"/>
          </a:p>
        </p:txBody>
      </p:sp>
      <p:graphicFrame>
        <p:nvGraphicFramePr>
          <p:cNvPr id="8" name="表格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47404769"/>
              </p:ext>
            </p:extLst>
          </p:nvPr>
        </p:nvGraphicFramePr>
        <p:xfrm>
          <a:off x="467559" y="1359685"/>
          <a:ext cx="11243146" cy="4537784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8405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71473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45137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9329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3010063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244811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244812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59785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1200" kern="100">
                          <a:effectLst/>
                        </a:rPr>
                        <a:t>序号</a:t>
                      </a:r>
                      <a:endParaRPr lang="zh-CN" sz="1050" kern="100"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1400" kern="100">
                          <a:effectLst/>
                        </a:rPr>
                        <a:t>已完成文档名称</a:t>
                      </a:r>
                      <a:endParaRPr lang="zh-CN" sz="1400" kern="100"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1400" kern="100">
                          <a:effectLst/>
                          <a:sym typeface="+mn-ea"/>
                        </a:rPr>
                        <a:t>完成人</a:t>
                      </a:r>
                      <a:endParaRPr lang="zh-CN" sz="1400" kern="100" dirty="0"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Times New Roman" panose="02020603050405020304" pitchFamily="18" charset="0"/>
                        <a:sym typeface="+mn-ea"/>
                      </a:endParaRPr>
                    </a:p>
                  </a:txBody>
                  <a:tcPr marL="68580" marR="68580" marT="0" marB="0" anchor="ctr">
                    <a:lnR>
                      <a:noFill/>
                    </a:ln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buNone/>
                      </a:pPr>
                      <a:endParaRPr lang="zh-CN" altLang="en-US" sz="1200" kern="100" dirty="0"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1400" kern="100">
                          <a:effectLst/>
                          <a:sym typeface="+mn-ea"/>
                        </a:rPr>
                        <a:t>未完成文档名称</a:t>
                      </a:r>
                      <a:endParaRPr lang="zh-CN" sz="1400" kern="100"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Times New Roman" panose="02020603050405020304" pitchFamily="18" charset="0"/>
                        <a:sym typeface="+mn-ea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buNone/>
                      </a:pPr>
                      <a:r>
                        <a:rPr lang="zh-CN" altLang="en-US" sz="1400" kern="100">
                          <a:effectLst/>
                          <a:sym typeface="+mn-ea"/>
                        </a:rPr>
                        <a:t>原因说明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buNone/>
                      </a:pPr>
                      <a:r>
                        <a:rPr lang="zh-CN" sz="1400" kern="100">
                          <a:effectLst/>
                          <a:sym typeface="+mn-ea"/>
                        </a:rPr>
                        <a:t>预计完成时间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64528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1</a:t>
                      </a:r>
                      <a:endParaRPr lang="zh-CN" sz="1050" kern="100"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algn="just" defTabSz="914400" rtl="0" eaLnBrk="1" latinLnBrk="0" hangingPunct="1">
                        <a:lnSpc>
                          <a:spcPct val="150000"/>
                        </a:lnSpc>
                        <a:buNone/>
                      </a:pPr>
                      <a:r>
                        <a:rPr lang="zh-CN" altLang="en-US" sz="16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环境波浪模块理论手册</a:t>
                      </a:r>
                    </a:p>
                  </a:txBody>
                  <a:tcPr marL="68580" marR="68580" marT="0" marB="0" anchor="ctr"/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buNone/>
                      </a:pPr>
                      <a:r>
                        <a:rPr lang="zh-CN" altLang="en-US" sz="16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王毅</a:t>
                      </a:r>
                    </a:p>
                  </a:txBody>
                  <a:tcPr marL="68580" marR="68580" marT="0" marB="0" anchor="ctr">
                    <a:lnR>
                      <a:noFill/>
                    </a:lnR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  <a:buNone/>
                      </a:pPr>
                      <a:endParaRPr lang="zh-CN" altLang="en-US" sz="1050" kern="100"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endParaRPr lang="zh-CN" sz="1050" kern="100"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  <a:buNone/>
                      </a:pPr>
                      <a:endParaRPr lang="zh-CN" altLang="en-US" sz="1050" kern="100"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  <a:buNone/>
                      </a:pPr>
                      <a:endParaRPr lang="zh-CN" altLang="en-US" sz="1050" kern="100"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64528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2</a:t>
                      </a:r>
                      <a:endParaRPr lang="zh-CN" sz="1050" kern="100"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buNone/>
                      </a:pPr>
                      <a:r>
                        <a:rPr lang="zh-CN" altLang="en-US" sz="16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环境波浪模块开发者手册</a:t>
                      </a:r>
                    </a:p>
                  </a:txBody>
                  <a:tcPr marL="68580" marR="68580" marT="0" marB="0" anchor="ctr"/>
                </a:tc>
                <a:tc vMerge="1"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>
                    <a:lnR>
                      <a:noFill/>
                    </a:lnR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  <a:buNone/>
                      </a:pPr>
                      <a:endParaRPr lang="zh-CN" altLang="en-US" sz="1050" kern="100"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endParaRPr lang="zh-CN" sz="1050" kern="100" dirty="0"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  <a:buNone/>
                      </a:pPr>
                      <a:endParaRPr lang="zh-CN" altLang="en-US" sz="1050" kern="100" dirty="0"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  <a:buNone/>
                      </a:pPr>
                      <a:endParaRPr lang="zh-CN" altLang="en-US" sz="1050" kern="100" dirty="0"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64528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3</a:t>
                      </a:r>
                      <a:endParaRPr lang="zh-CN" sz="1050" kern="100"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buNone/>
                      </a:pPr>
                      <a:r>
                        <a:rPr lang="zh-CN" altLang="en-US" sz="16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稳态任务流函数测试报告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buNone/>
                      </a:pPr>
                      <a:r>
                        <a:rPr lang="zh-CN" altLang="en-US" sz="16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董梓沛</a:t>
                      </a:r>
                    </a:p>
                  </a:txBody>
                  <a:tcPr marL="68580" marR="68580" marT="0" marB="0" anchor="ctr">
                    <a:lnR>
                      <a:noFill/>
                    </a:lnR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  <a:buNone/>
                      </a:pPr>
                      <a:endParaRPr lang="zh-CN" altLang="en-US" sz="1050" kern="100" dirty="0"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endParaRPr lang="zh-CN" sz="1050" kern="100"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  <a:buNone/>
                      </a:pPr>
                      <a:endParaRPr lang="zh-CN" altLang="en-US" sz="1050" kern="100"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  <a:buNone/>
                      </a:pPr>
                      <a:endParaRPr lang="zh-CN" altLang="en-US" sz="1050" kern="100"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64528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4</a:t>
                      </a:r>
                      <a:endParaRPr lang="zh-CN" sz="1050" kern="100"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buNone/>
                      </a:pPr>
                      <a:r>
                        <a:rPr lang="zh-CN" altLang="en-US" sz="16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时域求解器</a:t>
                      </a:r>
                      <a:r>
                        <a:rPr lang="en-US" sz="16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Morison</a:t>
                      </a:r>
                      <a:r>
                        <a:rPr lang="zh-CN" altLang="en-US" sz="16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模块理论手册</a:t>
                      </a:r>
                    </a:p>
                  </a:txBody>
                  <a:tcPr marL="68580" marR="68580" marT="0" marB="0" anchor="ctr"/>
                </a:tc>
                <a:tc rowSpan="3"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buNone/>
                      </a:pPr>
                      <a:r>
                        <a:rPr lang="zh-CN" altLang="en-US" sz="16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王睿</a:t>
                      </a:r>
                    </a:p>
                  </a:txBody>
                  <a:tcPr marL="68580" marR="68580" marT="0" marB="0" anchor="ctr">
                    <a:lnR>
                      <a:noFill/>
                    </a:lnR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  <a:buNone/>
                      </a:pPr>
                      <a:endParaRPr lang="zh-CN" altLang="en-US" sz="1050" kern="100" dirty="0"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endParaRPr lang="zh-CN" sz="1050" kern="100" dirty="0"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  <a:buNone/>
                      </a:pPr>
                      <a:endParaRPr lang="zh-CN" altLang="en-US" sz="1050" kern="100"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  <a:buNone/>
                      </a:pPr>
                      <a:endParaRPr lang="zh-CN" altLang="en-US" sz="1050" kern="100"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52766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5</a:t>
                      </a:r>
                      <a:endParaRPr lang="zh-CN" sz="1050" kern="100"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buNone/>
                      </a:pPr>
                      <a:r>
                        <a:rPr lang="zh-CN" altLang="en-US" sz="16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时域求解器</a:t>
                      </a:r>
                      <a:r>
                        <a:rPr lang="en-US" sz="16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Morison</a:t>
                      </a:r>
                      <a:r>
                        <a:rPr lang="zh-CN" altLang="en-US" sz="16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模块开发者手册</a:t>
                      </a:r>
                    </a:p>
                  </a:txBody>
                  <a:tcPr marL="68580" marR="68580" marT="0" marB="0" anchor="ctr"/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68580" marR="68580" marT="0" marB="0">
                    <a:lnR>
                      <a:noFill/>
                    </a:lnR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  <a:buNone/>
                      </a:pPr>
                      <a:endParaRPr lang="zh-CN" altLang="en-US" sz="1050" kern="100" dirty="0"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endParaRPr lang="zh-CN" sz="1050" kern="100" dirty="0"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  <a:buNone/>
                      </a:pPr>
                      <a:endParaRPr lang="zh-CN" altLang="en-US" sz="1050" kern="100"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  <a:buNone/>
                      </a:pPr>
                      <a:endParaRPr lang="zh-CN" altLang="en-US" sz="1050" kern="100"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64528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6</a:t>
                      </a:r>
                      <a:endParaRPr lang="zh-CN" sz="1050" kern="100"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buNone/>
                      </a:pPr>
                      <a:r>
                        <a:rPr lang="zh-CN" altLang="en-US" sz="16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时域求解器</a:t>
                      </a:r>
                      <a:r>
                        <a:rPr lang="en-US" sz="16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Morison</a:t>
                      </a:r>
                      <a:r>
                        <a:rPr lang="zh-CN" altLang="en-US" sz="16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模块测试报告</a:t>
                      </a:r>
                    </a:p>
                  </a:txBody>
                  <a:tcPr marL="68580" marR="68580" marT="0" marB="0" anchor="ctr"/>
                </a:tc>
                <a:tc vMerge="1">
                  <a:txBody>
                    <a:bodyPr/>
                    <a:lstStyle/>
                    <a:p>
                      <a:endParaRPr dirty="0"/>
                    </a:p>
                  </a:txBody>
                  <a:tcPr marL="68580" marR="68580" marT="0" marB="0">
                    <a:lnR>
                      <a:noFill/>
                    </a:lnR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  <a:buNone/>
                      </a:pPr>
                      <a:endParaRPr lang="zh-CN" altLang="en-US" sz="1050" kern="100" dirty="0"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endParaRPr lang="zh-CN" sz="1050" kern="100" dirty="0"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  <a:buNone/>
                      </a:pPr>
                      <a:endParaRPr lang="zh-CN" altLang="en-US" sz="1050" kern="100" dirty="0"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  <a:buNone/>
                      </a:pPr>
                      <a:endParaRPr lang="zh-CN" altLang="en-US" sz="1050" kern="100" dirty="0"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564528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zh-CN" sz="1050" kern="100"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buNone/>
                      </a:pPr>
                      <a:r>
                        <a:rPr lang="zh-CN" altLang="zh-CN" sz="16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完成</a:t>
                      </a:r>
                      <a:r>
                        <a:rPr lang="en-US" altLang="zh-CN" sz="16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Hydrofre_L1</a:t>
                      </a:r>
                      <a:r>
                        <a:rPr lang="zh-CN" altLang="zh-CN" sz="16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求解器的功能测试报告。</a:t>
                      </a:r>
                      <a:endParaRPr lang="zh-CN" altLang="en-US" sz="16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buNone/>
                      </a:pPr>
                      <a:r>
                        <a:rPr lang="zh-CN" altLang="en-US" sz="16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张宇静</a:t>
                      </a:r>
                    </a:p>
                  </a:txBody>
                  <a:tcPr marL="68580" marR="68580" marT="0" marB="0" anchor="ctr">
                    <a:lnR>
                      <a:noFill/>
                    </a:lnR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  <a:buNone/>
                      </a:pPr>
                      <a:endParaRPr lang="zh-CN" altLang="en-US" sz="1050" kern="100" dirty="0"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endParaRPr lang="zh-CN" sz="1050" kern="100" dirty="0"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  <a:buNone/>
                      </a:pPr>
                      <a:endParaRPr lang="zh-CN" altLang="en-US" sz="1050" kern="100" dirty="0"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  <a:buNone/>
                      </a:pPr>
                      <a:endParaRPr lang="zh-CN" altLang="en-US" sz="1050" kern="100" dirty="0"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26544224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kern="0" dirty="0">
                <a:latin typeface="微软雅黑" panose="020B0503020204020204" charset="-122"/>
                <a:sym typeface="+mn-ea"/>
              </a:rPr>
              <a:t>二</a:t>
            </a:r>
            <a:r>
              <a:rPr kumimoji="1" lang="zh-CN" altLang="en-US" dirty="0"/>
              <a:t>、</a:t>
            </a:r>
            <a:r>
              <a:rPr lang="zh-CN" altLang="en-US" dirty="0">
                <a:solidFill>
                  <a:srgbClr val="0078E7"/>
                </a:solidFill>
                <a:latin typeface="Arial" panose="020B0604020202020204" pitchFamily="34" charset="0"/>
                <a:ea typeface="微软雅黑" panose="020B0503020204020204" charset="-122"/>
                <a:sym typeface="微软雅黑" panose="020B0503020204020204" charset="-122"/>
              </a:rPr>
              <a:t>研究工作：</a:t>
            </a:r>
            <a:r>
              <a:rPr kumimoji="1" lang="en-US" altLang="zh-CN" dirty="0"/>
              <a:t>7</a:t>
            </a:r>
            <a:r>
              <a:rPr kumimoji="1" lang="zh-CN" altLang="en-US" dirty="0"/>
              <a:t>月</a:t>
            </a:r>
            <a:r>
              <a:rPr kumimoji="1" lang="zh-CN" dirty="0"/>
              <a:t>文档提交</a:t>
            </a:r>
            <a:r>
              <a:rPr kumimoji="1" lang="zh-CN" altLang="en-US" dirty="0"/>
              <a:t>计划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98A61D02-9D9C-4436-9CDA-5FCC928CB330}" type="slidenum">
              <a:rPr kumimoji="0" lang="zh-CN" altLang="en-US" sz="1400" b="0" i="0" u="none" strike="noStrike" kern="1200" cap="none" spc="0" normalizeH="0" baseline="0" noProof="1" smtClean="0">
                <a:ln>
                  <a:noFill/>
                </a:ln>
                <a:solidFill>
                  <a:srgbClr val="008080"/>
                </a:solidFill>
                <a:effectLst/>
                <a:uLnTx/>
                <a:uFillTx/>
                <a:latin typeface="Arial" panose="020B0604020202020204"/>
                <a:ea typeface="微软雅黑" panose="020B0503020204020204" charset="-122"/>
                <a:cs typeface="+mn-cs"/>
              </a:rPr>
              <a:t>17</a:t>
            </a:fld>
            <a:endParaRPr kumimoji="0" lang="zh-CN" altLang="en-US" sz="1400" b="0" i="0" u="none" strike="noStrike" kern="1200" cap="none" spc="0" normalizeH="0" baseline="0" noProof="1">
              <a:ln>
                <a:noFill/>
              </a:ln>
              <a:solidFill>
                <a:srgbClr val="008080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graphicFrame>
        <p:nvGraphicFramePr>
          <p:cNvPr id="6" name="表格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74894110"/>
              </p:ext>
            </p:extLst>
          </p:nvPr>
        </p:nvGraphicFramePr>
        <p:xfrm>
          <a:off x="265373" y="1261655"/>
          <a:ext cx="11635854" cy="3373945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48906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30672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43180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40826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58197">
                <a:tc gridSpan="4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</a:pPr>
                      <a:r>
                        <a:rPr lang="zh-CN" sz="1600" b="1" kern="100">
                          <a:effectLst/>
                        </a:rPr>
                        <a:t>X月预计提交文档</a:t>
                      </a:r>
                    </a:p>
                  </a:txBody>
                  <a:tcPr marL="32767" marR="32767" marT="0" marB="0" anchor="ctr"/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90426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1200" kern="0" dirty="0">
                          <a:effectLst/>
                        </a:rPr>
                        <a:t>序号</a:t>
                      </a:r>
                      <a:endParaRPr lang="zh-CN" sz="1200" kern="0" dirty="0"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2767" marR="32767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1400" b="1" kern="0" dirty="0">
                          <a:effectLst/>
                        </a:rPr>
                        <a:t>文档名称</a:t>
                      </a:r>
                      <a:endParaRPr lang="zh-CN" sz="1400" b="1" kern="0" dirty="0"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2767" marR="32767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sz="1400" b="1" kern="0" dirty="0">
                          <a:effectLst/>
                        </a:rPr>
                        <a:t>内容简介</a:t>
                      </a:r>
                      <a:endParaRPr lang="zh-CN" altLang="en-US" sz="1400" b="1" kern="0" dirty="0">
                        <a:effectLst/>
                      </a:endParaRPr>
                    </a:p>
                  </a:txBody>
                  <a:tcPr marL="32767" marR="32767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1400" b="1" kern="0" dirty="0">
                          <a:effectLst/>
                        </a:rPr>
                        <a:t>完成人</a:t>
                      </a:r>
                      <a:endParaRPr lang="zh-CN" sz="1400" b="1" kern="0" dirty="0"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2767" marR="32767" marT="0" marB="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9022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0" dirty="0">
                          <a:effectLst/>
                        </a:rPr>
                        <a:t>1</a:t>
                      </a:r>
                      <a:endParaRPr lang="en-US" sz="1200" kern="0" dirty="0"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2767" marR="32767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50000"/>
                        </a:lnSpc>
                        <a:buNone/>
                      </a:pPr>
                      <a:r>
                        <a:rPr lang="zh-CN" altLang="en-US" sz="16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模型线性化模块理论手册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50000"/>
                        </a:lnSpc>
                        <a:buNone/>
                      </a:pPr>
                      <a:r>
                        <a:rPr lang="en-US" altLang="zh-CN" sz="1600" kern="1200" dirty="0" err="1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HeroWind</a:t>
                      </a:r>
                      <a:r>
                        <a:rPr lang="zh-CN" altLang="en-US" sz="16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模型线性化模块主要概念，方法原理。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zh-CN" sz="16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郭翼泽</a:t>
                      </a:r>
                    </a:p>
                  </a:txBody>
                  <a:tcPr marL="32767" marR="32767" marT="0" marB="0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4958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0">
                          <a:effectLst/>
                        </a:rPr>
                        <a:t>2</a:t>
                      </a:r>
                      <a:endParaRPr lang="en-US" sz="1200" kern="0"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2767" marR="32767" marT="0" marB="0" anchor="ctr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endParaRPr lang="zh-CN" sz="1000" kern="100" dirty="0">
                        <a:solidFill>
                          <a:srgbClr val="C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2767" marR="32767" marT="0" marB="0" anchor="ctr"/>
                </a:tc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 marL="32767" marR="32767" marT="0" marB="0" anchor="ctr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endParaRPr lang="zh-CN" sz="1000" kern="100" dirty="0"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2767" marR="32767" marT="0" marB="0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01857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0">
                          <a:effectLst/>
                        </a:rPr>
                        <a:t>3</a:t>
                      </a:r>
                      <a:endParaRPr lang="en-US" sz="1200" kern="0"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2767" marR="32767" marT="0" marB="0" anchor="ctr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endParaRPr lang="zh-CN" sz="1000" kern="100" dirty="0">
                        <a:solidFill>
                          <a:srgbClr val="C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2767" marR="32767" marT="0" marB="0" anchor="ctr"/>
                </a:tc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 marL="32767" marR="32767" marT="0" marB="0" anchor="ctr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endParaRPr lang="zh-CN" sz="1000" kern="100" dirty="0"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2767" marR="32767" marT="0" marB="0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67995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0">
                          <a:effectLst/>
                        </a:rPr>
                        <a:t>4</a:t>
                      </a:r>
                      <a:endParaRPr lang="en-US" sz="1200" kern="0"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2767" marR="32767" marT="0" marB="0" anchor="ctr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endParaRPr lang="zh-CN" sz="1000" kern="100" dirty="0">
                        <a:solidFill>
                          <a:srgbClr val="C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2767" marR="32767" marT="0" marB="0" anchor="ctr"/>
                </a:tc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 marL="32767" marR="32767" marT="0" marB="0" anchor="ctr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endParaRPr lang="zh-CN" sz="1000" kern="100" dirty="0"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2767" marR="32767" marT="0" marB="0"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57835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0">
                          <a:effectLst/>
                        </a:rPr>
                        <a:t>5</a:t>
                      </a:r>
                      <a:endParaRPr lang="en-US" sz="1200" kern="0"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2767" marR="32767" marT="0" marB="0" anchor="ctr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endParaRPr lang="zh-CN" sz="1000" kern="100" dirty="0">
                        <a:solidFill>
                          <a:srgbClr val="C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2767" marR="32767" marT="0" marB="0" anchor="ctr"/>
                </a:tc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 marL="32767" marR="32767" marT="0" marB="0" anchor="ctr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endParaRPr lang="zh-CN" sz="1000" kern="100" dirty="0"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2767" marR="32767" marT="0" marB="0" anchor="ctr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57835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0" dirty="0">
                          <a:effectLst/>
                        </a:rPr>
                        <a:t>6</a:t>
                      </a:r>
                      <a:endParaRPr lang="en-US" sz="1200" kern="0" dirty="0"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2767" marR="32767" marT="0" marB="0" anchor="ctr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endParaRPr lang="zh-CN" sz="1000" kern="100" dirty="0"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2767" marR="32767" marT="0" marB="0" anchor="ctr"/>
                </a:tc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 marL="32767" marR="32767" marT="0" marB="0" anchor="ctr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endParaRPr lang="zh-CN" sz="1000" kern="100" dirty="0"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2767" marR="32767" marT="0" marB="0" anchor="ctr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标题 1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z="3500" dirty="0">
                <a:solidFill>
                  <a:srgbClr val="0078E7"/>
                </a:solidFill>
                <a:ea typeface="微软雅黑" panose="020B0503020204020204" charset="-122"/>
                <a:sym typeface="微软雅黑" panose="020B0503020204020204" charset="-122"/>
              </a:rPr>
              <a:t>三、</a:t>
            </a:r>
            <a:r>
              <a:rPr lang="en-US" altLang="zh-CN" sz="3500" dirty="0">
                <a:solidFill>
                  <a:srgbClr val="0078E7"/>
                </a:solidFill>
                <a:ea typeface="微软雅黑" panose="020B0503020204020204" charset="-122"/>
                <a:sym typeface="微软雅黑" panose="020B0503020204020204" charset="-122"/>
              </a:rPr>
              <a:t>2025</a:t>
            </a:r>
            <a:r>
              <a:rPr lang="zh-CN" altLang="en-US" sz="3500" dirty="0">
                <a:solidFill>
                  <a:srgbClr val="0078E7"/>
                </a:solidFill>
                <a:ea typeface="微软雅黑" panose="020B0503020204020204" charset="-122"/>
                <a:sym typeface="微软雅黑" panose="020B0503020204020204" charset="-122"/>
              </a:rPr>
              <a:t>年度考核指标进展</a:t>
            </a:r>
          </a:p>
        </p:txBody>
      </p:sp>
      <p:sp>
        <p:nvSpPr>
          <p:cNvPr id="2" name="灯片编号占位符 1"/>
          <p:cNvSpPr>
            <a:spLocks noGrp="1"/>
          </p:cNvSpPr>
          <p:nvPr>
            <p:ph type="sldNum" sz="quarter" idx="12"/>
          </p:nvPr>
        </p:nvSpPr>
        <p:spPr>
          <a:xfrm>
            <a:off x="9333352" y="6478588"/>
            <a:ext cx="2743200" cy="365125"/>
          </a:xfr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98A61D02-9D9C-4436-9CDA-5FCC928CB330}" type="slidenum">
              <a:rPr kumimoji="0" lang="zh-CN" altLang="en-US" sz="1400" b="0" i="0" u="none" strike="noStrike" kern="1200" cap="none" spc="0" normalizeH="0" baseline="0" noProof="1">
                <a:ln>
                  <a:noFill/>
                </a:ln>
                <a:solidFill>
                  <a:srgbClr val="008080"/>
                </a:solidFill>
                <a:effectLst/>
                <a:uLnTx/>
                <a:uFillTx/>
                <a:latin typeface="Arial" panose="020B0604020202020204"/>
                <a:ea typeface="微软雅黑" panose="020B0503020204020204" charset="-122"/>
                <a:cs typeface="微软雅黑" panose="020B0503020204020204" charset="-122"/>
              </a:rPr>
              <a:t>18</a:t>
            </a:fld>
            <a:endParaRPr kumimoji="0" lang="zh-CN" altLang="en-US" sz="1400" b="0" i="0" u="none" strike="noStrike" kern="1200" cap="none" spc="0" normalizeH="0" baseline="0" noProof="1">
              <a:ln>
                <a:noFill/>
              </a:ln>
              <a:solidFill>
                <a:srgbClr val="008080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微软雅黑" panose="020B0503020204020204" charset="-122"/>
            </a:endParaRPr>
          </a:p>
        </p:txBody>
      </p:sp>
      <p:graphicFrame>
        <p:nvGraphicFramePr>
          <p:cNvPr id="3" name="表格 2"/>
          <p:cNvGraphicFramePr/>
          <p:nvPr>
            <p:extLst>
              <p:ext uri="{D42A27DB-BD31-4B8C-83A1-F6EECF244321}">
                <p14:modId xmlns:p14="http://schemas.microsoft.com/office/powerpoint/2010/main" val="3839044596"/>
              </p:ext>
            </p:extLst>
          </p:nvPr>
        </p:nvGraphicFramePr>
        <p:xfrm>
          <a:off x="0" y="905718"/>
          <a:ext cx="12192000" cy="58856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4503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7429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46776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55624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6348663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341644"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1600" dirty="0" err="1"/>
                        <a:t>序号</a:t>
                      </a:r>
                      <a:endParaRPr lang="en-US" altLang="en-US" sz="1600" b="1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endParaRPr lang="en-US" altLang="en-US" sz="1600" b="1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altLang="zh-CN" sz="1600" dirty="0" err="1"/>
                        <a:t>任务名称</a:t>
                      </a:r>
                      <a:endParaRPr lang="en-US" altLang="en-US" sz="1600" b="1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indent="0" algn="ctr" defTabSz="914400" rtl="0" eaLnBrk="1" latinLnBrk="0" hangingPunct="1">
                        <a:buNone/>
                      </a:pPr>
                      <a:r>
                        <a:rPr lang="zh-CN" altLang="en-US" sz="1600" b="1" kern="1200" dirty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考核指标</a:t>
                      </a:r>
                      <a:endParaRPr lang="en-US" altLang="en-US" sz="1600" b="1" kern="1200" dirty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1600" dirty="0" err="1"/>
                        <a:t>完成情况</a:t>
                      </a:r>
                      <a:endParaRPr lang="en-US" altLang="en-US" sz="1600" b="1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224000"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buNone/>
                      </a:pPr>
                      <a:r>
                        <a:rPr lang="en-US" altLang="en-US" sz="1400" dirty="0"/>
                        <a:t>1</a:t>
                      </a:r>
                      <a:endParaRPr lang="en-US" altLang="en-US" sz="1400" b="0" dirty="0">
                        <a:latin typeface="微软雅黑" panose="020B0503020204020204" charset="-122"/>
                        <a:ea typeface="微软雅黑" panose="020B0503020204020204" charset="-122"/>
                        <a:cs typeface="宋体" panose="02010600030101010101" pitchFamily="2" charset="-122"/>
                      </a:endParaRPr>
                    </a:p>
                  </a:txBody>
                  <a:tcPr marL="68580" marR="68580" marT="0" marB="0" anchor="ctr"/>
                </a:tc>
                <a:tc rowSpan="4"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buNone/>
                      </a:pPr>
                      <a:r>
                        <a:rPr lang="zh-CN" altLang="en-US" sz="1600" dirty="0"/>
                        <a:t>漂浮式海上风电一体化仿真软件</a:t>
                      </a:r>
                      <a:endParaRPr lang="en-US" altLang="en-US" sz="1600" b="0" dirty="0">
                        <a:latin typeface="微软雅黑" panose="020B0503020204020204" charset="-122"/>
                        <a:ea typeface="微软雅黑" panose="020B0503020204020204" charset="-122"/>
                        <a:cs typeface="宋体" panose="02010600030101010101" pitchFamily="2" charset="-122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altLang="en-US" sz="1400" b="1" dirty="0"/>
                        <a:t>环境模块：</a:t>
                      </a:r>
                      <a:endParaRPr lang="en-US" altLang="zh-CN" sz="1400" b="1" dirty="0"/>
                    </a:p>
                    <a:p>
                      <a:pPr marL="228600" indent="-228600" algn="l" defTabSz="914400" rtl="0" eaLnBrk="1" latinLnBrk="0" hangingPunct="1">
                        <a:buFont typeface="+mj-lt"/>
                        <a:buAutoNum type="arabicPeriod"/>
                      </a:pPr>
                      <a:r>
                        <a:rPr lang="zh-CN" altLang="en-US" sz="1400" b="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风模块优化</a:t>
                      </a:r>
                      <a:endParaRPr lang="en-US" altLang="zh-CN" sz="1400" b="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228600" indent="-228600" algn="l" defTabSz="914400" rtl="0" eaLnBrk="1" latinLnBrk="0" hangingPunct="1">
                        <a:buFont typeface="+mj-lt"/>
                        <a:buAutoNum type="arabicPeriod"/>
                      </a:pPr>
                      <a:r>
                        <a:rPr lang="zh-CN" altLang="en-US" sz="1400" b="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波浪及流模块开发</a:t>
                      </a:r>
                      <a:endParaRPr lang="en-US" altLang="en-US" sz="1400" b="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/>
                </a:tc>
                <a:tc rowSpan="4">
                  <a:txBody>
                    <a:bodyPr/>
                    <a:lstStyle/>
                    <a:p>
                      <a:pPr marL="228600" indent="-228600" algn="l" defTabSz="914400" rtl="0" eaLnBrk="1" latinLnBrk="0" hangingPunct="1">
                        <a:buFont typeface="+mj-lt"/>
                        <a:buAutoNum type="arabicPeriod"/>
                      </a:pPr>
                      <a:r>
                        <a:rPr lang="zh-CN" altLang="en-US" sz="1400" b="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完成漂浮式海上风电一体化仿真软件</a:t>
                      </a:r>
                      <a:r>
                        <a:rPr lang="en-US" altLang="zh-CN" sz="1400" b="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V0.6</a:t>
                      </a:r>
                      <a:r>
                        <a:rPr lang="zh-CN" altLang="en-US" sz="1400" b="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版</a:t>
                      </a:r>
                    </a:p>
                    <a:p>
                      <a:pPr marL="228600" indent="-228600" algn="l" defTabSz="914400" rtl="0" eaLnBrk="1" latinLnBrk="0" hangingPunct="1">
                        <a:buFont typeface="+mj-lt"/>
                        <a:buAutoNum type="arabicPeriod"/>
                      </a:pPr>
                      <a:r>
                        <a:rPr lang="zh-CN" altLang="en-US" sz="1400" b="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具备环境、气动、结构、水动模块及整机动力学仿真功能</a:t>
                      </a:r>
                    </a:p>
                    <a:p>
                      <a:pPr marL="228600" indent="-228600" algn="l" defTabSz="914400" rtl="0" eaLnBrk="1" latinLnBrk="0" hangingPunct="1">
                        <a:buFont typeface="+mj-lt"/>
                        <a:buAutoNum type="arabicPeriod"/>
                      </a:pPr>
                      <a:r>
                        <a:rPr lang="zh-CN" altLang="en-US" sz="1400" b="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计算效率较</a:t>
                      </a:r>
                      <a:r>
                        <a:rPr lang="en-US" altLang="zh-CN" sz="1400" b="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V0.4</a:t>
                      </a:r>
                      <a:r>
                        <a:rPr lang="zh-CN" altLang="en-US" sz="1400" b="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版本提升</a:t>
                      </a:r>
                      <a:r>
                        <a:rPr lang="en-US" altLang="zh-CN" sz="1400" b="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50%</a:t>
                      </a:r>
                    </a:p>
                    <a:p>
                      <a:pPr marL="228600" indent="-228600" algn="l" defTabSz="914400" rtl="0" eaLnBrk="1" latinLnBrk="0" hangingPunct="1">
                        <a:buFont typeface="+mj-lt"/>
                        <a:buAutoNum type="arabicPeriod"/>
                      </a:pPr>
                      <a:endParaRPr lang="en-US" altLang="en-US" sz="1400" b="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l">
                        <a:buClrTx/>
                        <a:buSzTx/>
                        <a:buFontTx/>
                        <a:buNone/>
                      </a:pPr>
                      <a:r>
                        <a:rPr lang="en-US" sz="1400" b="1" dirty="0"/>
                        <a:t>1）</a:t>
                      </a:r>
                      <a:r>
                        <a:rPr lang="zh-CN" altLang="en-US" sz="1400" b="1" dirty="0"/>
                        <a:t>完成情况：</a:t>
                      </a:r>
                    </a:p>
                    <a:p>
                      <a:pPr algn="l">
                        <a:buClrTx/>
                        <a:buSzTx/>
                        <a:buFontTx/>
                        <a:buNone/>
                      </a:pPr>
                      <a:r>
                        <a:rPr lang="zh-CN" altLang="en-US" sz="1400" dirty="0"/>
                        <a:t>波浪模块的幅值与方向计算函数的开发，</a:t>
                      </a:r>
                      <a:r>
                        <a:rPr lang="en-US" altLang="zh-CN" sz="1400" dirty="0"/>
                        <a:t>.sea</a:t>
                      </a:r>
                      <a:r>
                        <a:rPr lang="zh-CN" altLang="en-US" sz="1400" dirty="0"/>
                        <a:t>文件的生成，定义环境波浪参数配置文件；规则波、不规则波的生成；预留流模块接口，梳理流模块程序架构。</a:t>
                      </a:r>
                      <a:endParaRPr lang="en-US" altLang="zh-CN" sz="1400" dirty="0"/>
                    </a:p>
                    <a:p>
                      <a:pPr algn="l">
                        <a:buClrTx/>
                        <a:buSzTx/>
                        <a:buFontTx/>
                        <a:buNone/>
                      </a:pPr>
                      <a:r>
                        <a:rPr lang="en-US" sz="1400" b="1" dirty="0"/>
                        <a:t>2）</a:t>
                      </a:r>
                      <a:r>
                        <a:rPr lang="zh-CN" altLang="en-US" sz="1400" b="1" dirty="0"/>
                        <a:t>总体完成进度</a:t>
                      </a:r>
                      <a:r>
                        <a:rPr lang="zh-CN" altLang="en-US" sz="1400" dirty="0"/>
                        <a:t>：</a:t>
                      </a:r>
                      <a:r>
                        <a:rPr lang="en-US" altLang="zh-CN" sz="1800" b="1" kern="1200" dirty="0">
                          <a:solidFill>
                            <a:srgbClr val="C00000"/>
                          </a:solidFill>
                          <a:latin typeface="+mn-lt"/>
                          <a:ea typeface="+mn-ea"/>
                          <a:cs typeface="+mn-cs"/>
                        </a:rPr>
                        <a:t>55%</a:t>
                      </a:r>
                      <a:endParaRPr lang="en-US" sz="1800" b="1" kern="1200" dirty="0">
                        <a:solidFill>
                          <a:srgbClr val="C0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l">
                        <a:buClrTx/>
                        <a:buSzTx/>
                        <a:buFontTx/>
                        <a:buNone/>
                      </a:pPr>
                      <a:r>
                        <a:rPr lang="en-US" sz="1400" b="1" dirty="0"/>
                        <a:t>3</a:t>
                      </a:r>
                      <a:r>
                        <a:rPr lang="zh-CN" altLang="en-US" sz="1400" b="1" dirty="0"/>
                        <a:t>）完成指标的可行性</a:t>
                      </a:r>
                      <a:r>
                        <a:rPr lang="zh-CN" altLang="en-US" sz="1400" dirty="0"/>
                        <a:t>：可按计划顺利完成</a:t>
                      </a:r>
                      <a:r>
                        <a:rPr lang="en-US" sz="1400" dirty="0"/>
                        <a:t>。</a:t>
                      </a:r>
                      <a:endParaRPr lang="en-US" sz="1400" b="0" dirty="0">
                        <a:latin typeface="微软雅黑" panose="020B0503020204020204" charset="-122"/>
                        <a:ea typeface="微软雅黑" panose="020B0503020204020204" charset="-122"/>
                        <a:cs typeface="宋体" panose="02010600030101010101" pitchFamily="2" charset="-122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440000"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buNone/>
                      </a:pPr>
                      <a:r>
                        <a:rPr lang="en-US" altLang="en-US" sz="1400" dirty="0"/>
                        <a:t>2</a:t>
                      </a:r>
                      <a:endParaRPr lang="en-US" altLang="en-US" sz="1400" b="0" dirty="0">
                        <a:latin typeface="微软雅黑" panose="020B0503020204020204" charset="-122"/>
                        <a:ea typeface="微软雅黑" panose="020B0503020204020204" charset="-122"/>
                        <a:cs typeface="宋体" panose="02010600030101010101" pitchFamily="2" charset="-122"/>
                      </a:endParaRPr>
                    </a:p>
                  </a:txBody>
                  <a:tcPr marL="68580" marR="68580" marT="0" marB="0" anchor="ctr"/>
                </a:tc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altLang="en-US" sz="1400" b="1" dirty="0"/>
                        <a:t>气动模块：</a:t>
                      </a:r>
                      <a:endParaRPr lang="en-US" altLang="zh-CN" sz="1400" b="1" dirty="0"/>
                    </a:p>
                    <a:p>
                      <a:pPr marL="228600" indent="-228600" algn="l">
                        <a:buFont typeface="+mj-lt"/>
                        <a:buAutoNum type="arabicPeriod"/>
                      </a:pPr>
                      <a:r>
                        <a:rPr lang="zh-CN" altLang="en-US" sz="1400" b="0" dirty="0"/>
                        <a:t>对标 </a:t>
                      </a:r>
                      <a:r>
                        <a:rPr lang="en-US" altLang="zh-CN" sz="1400" b="0" dirty="0"/>
                        <a:t>Bladed </a:t>
                      </a:r>
                      <a:r>
                        <a:rPr lang="zh-CN" altLang="en-US" sz="1400" b="0" dirty="0"/>
                        <a:t>实现稳态计算功能</a:t>
                      </a:r>
                      <a:endParaRPr lang="en-US" altLang="zh-CN" sz="1400" b="0" dirty="0"/>
                    </a:p>
                    <a:p>
                      <a:pPr marL="228600" indent="-228600" algn="l">
                        <a:buFont typeface="+mj-lt"/>
                        <a:buAutoNum type="arabicPeriod"/>
                      </a:pPr>
                      <a:r>
                        <a:rPr lang="zh-CN" altLang="en-US" sz="1400" b="0" dirty="0">
                          <a:latin typeface="微软雅黑" panose="020B0503020204020204" charset="-122"/>
                          <a:ea typeface="微软雅黑" panose="020B0503020204020204" charset="-122"/>
                          <a:cs typeface="宋体" panose="02010600030101010101" pitchFamily="2" charset="-122"/>
                        </a:rPr>
                        <a:t>自由涡尾迹非定常气动仿真技术研究与模块开发</a:t>
                      </a:r>
                      <a:endParaRPr lang="en-US" altLang="en-US" sz="1400" b="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/>
                </a:tc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0">
                        <a:buNone/>
                      </a:pPr>
                      <a:r>
                        <a:rPr lang="en-US" sz="1400" b="1" dirty="0"/>
                        <a:t>1</a:t>
                      </a:r>
                      <a:r>
                        <a:rPr lang="zh-CN" altLang="en-US" sz="1400" b="1" dirty="0"/>
                        <a:t>）完成情况：。</a:t>
                      </a:r>
                    </a:p>
                    <a:p>
                      <a:pPr indent="0">
                        <a:buNone/>
                      </a:pPr>
                      <a:r>
                        <a:rPr lang="zh-CN" altLang="en-US" sz="1400" dirty="0"/>
                        <a:t>三个稳态任务流函数的开发和测试验证工作，完成测试报告，对比</a:t>
                      </a:r>
                      <a:r>
                        <a:rPr lang="en-US" altLang="zh-CN" sz="1400" dirty="0"/>
                        <a:t>Bladed</a:t>
                      </a:r>
                      <a:r>
                        <a:rPr lang="zh-CN" altLang="en-US" sz="1400" dirty="0"/>
                        <a:t>误差小于</a:t>
                      </a:r>
                      <a:r>
                        <a:rPr lang="en-US" altLang="zh-CN" sz="1400" dirty="0"/>
                        <a:t>&lt;5%</a:t>
                      </a:r>
                      <a:r>
                        <a:rPr lang="zh-CN" altLang="en-US" sz="1400" dirty="0"/>
                        <a:t>，新增入流角迭代算法，新增</a:t>
                      </a:r>
                      <a:r>
                        <a:rPr lang="en-US" altLang="zh-CN" sz="1400" dirty="0"/>
                        <a:t>Bladed</a:t>
                      </a:r>
                      <a:r>
                        <a:rPr lang="zh-CN" altLang="en-US" sz="1400" dirty="0"/>
                        <a:t>和</a:t>
                      </a:r>
                      <a:r>
                        <a:rPr lang="en-US" altLang="zh-CN" sz="1400" dirty="0" err="1"/>
                        <a:t>OpenFAST</a:t>
                      </a:r>
                      <a:r>
                        <a:rPr lang="zh-CN" altLang="en-US" sz="1400" dirty="0"/>
                        <a:t>偏航模型；采用</a:t>
                      </a:r>
                      <a:r>
                        <a:rPr lang="en-US" altLang="zh-CN" sz="1400" dirty="0"/>
                        <a:t>Mesh</a:t>
                      </a:r>
                      <a:r>
                        <a:rPr lang="zh-CN" altLang="en-US" sz="1400" dirty="0"/>
                        <a:t>数据结构改写现有计算代码；编写载荷和运动映射变换函数。</a:t>
                      </a:r>
                      <a:endParaRPr lang="en-US" altLang="zh-CN" sz="1400" dirty="0"/>
                    </a:p>
                    <a:p>
                      <a:pPr indent="0">
                        <a:buNone/>
                      </a:pPr>
                      <a:r>
                        <a:rPr lang="en-US" sz="1400" b="1" dirty="0"/>
                        <a:t>2</a:t>
                      </a:r>
                      <a:r>
                        <a:rPr lang="zh-CN" altLang="en-US" sz="1400" b="1" dirty="0"/>
                        <a:t>）总体完成进度：</a:t>
                      </a:r>
                      <a:r>
                        <a:rPr lang="en-US" altLang="zh-CN" sz="1800" b="1" kern="1200" dirty="0">
                          <a:solidFill>
                            <a:srgbClr val="C00000"/>
                          </a:solidFill>
                          <a:latin typeface="+mn-lt"/>
                          <a:ea typeface="+mn-ea"/>
                          <a:cs typeface="+mn-cs"/>
                        </a:rPr>
                        <a:t>50%</a:t>
                      </a:r>
                      <a:endParaRPr lang="en-US" sz="1800" b="1" kern="1200" dirty="0">
                        <a:solidFill>
                          <a:srgbClr val="C0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indent="0">
                        <a:buNone/>
                      </a:pPr>
                      <a:r>
                        <a:rPr lang="en-US" sz="1400" b="1" dirty="0">
                          <a:sym typeface="+mn-ea"/>
                        </a:rPr>
                        <a:t>3</a:t>
                      </a:r>
                      <a:r>
                        <a:rPr lang="zh-CN" altLang="en-US" sz="1400" b="1" dirty="0">
                          <a:sym typeface="+mn-ea"/>
                        </a:rPr>
                        <a:t>）完成指标的可行性</a:t>
                      </a:r>
                      <a:r>
                        <a:rPr lang="zh-CN" altLang="en-US" sz="1400" dirty="0">
                          <a:sym typeface="+mn-ea"/>
                        </a:rPr>
                        <a:t>：</a:t>
                      </a:r>
                      <a:r>
                        <a:rPr lang="zh-CN" altLang="en-US" sz="1400" dirty="0"/>
                        <a:t>可按计划顺利完成</a:t>
                      </a:r>
                      <a:r>
                        <a:rPr lang="en-US" sz="1400" dirty="0"/>
                        <a:t>。</a:t>
                      </a:r>
                      <a:endParaRPr lang="en-US" sz="1400" b="0" dirty="0">
                        <a:latin typeface="微软雅黑" panose="020B0503020204020204" charset="-122"/>
                        <a:ea typeface="微软雅黑" panose="020B0503020204020204" charset="-122"/>
                        <a:cs typeface="宋体" panose="02010600030101010101" pitchFamily="2" charset="-122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440000"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buNone/>
                      </a:pPr>
                      <a:r>
                        <a:rPr lang="en-US" altLang="en-US" sz="1400" dirty="0"/>
                        <a:t>3</a:t>
                      </a:r>
                      <a:endParaRPr lang="en-US" altLang="en-US" sz="1400" b="0" dirty="0">
                        <a:latin typeface="微软雅黑" panose="020B0503020204020204" charset="-122"/>
                        <a:ea typeface="微软雅黑" panose="020B0503020204020204" charset="-122"/>
                        <a:cs typeface="宋体" panose="02010600030101010101" pitchFamily="2" charset="-122"/>
                      </a:endParaRPr>
                    </a:p>
                  </a:txBody>
                  <a:tcPr marL="68580" marR="68580" marT="0" marB="0" anchor="ctr">
                    <a:solidFill>
                      <a:srgbClr val="CCD5EA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altLang="en-US" sz="1400" b="1" dirty="0"/>
                        <a:t>结构模块：</a:t>
                      </a:r>
                      <a:endParaRPr lang="en-US" altLang="zh-CN" sz="1400" b="1" dirty="0"/>
                    </a:p>
                    <a:p>
                      <a:pPr marL="228600" indent="-228600" algn="l">
                        <a:buFont typeface="+mj-lt"/>
                        <a:buAutoNum type="arabicPeriod"/>
                      </a:pPr>
                      <a:r>
                        <a:rPr lang="zh-CN" altLang="en-US" sz="1400" b="0" dirty="0"/>
                        <a:t>对标 </a:t>
                      </a:r>
                      <a:r>
                        <a:rPr lang="en-US" altLang="zh-CN" sz="1400" b="0" dirty="0"/>
                        <a:t>Bladed </a:t>
                      </a:r>
                      <a:r>
                        <a:rPr lang="zh-CN" altLang="en-US" sz="1400" b="0" dirty="0"/>
                        <a:t>实现稳态计算功能</a:t>
                      </a:r>
                      <a:endParaRPr lang="en-US" altLang="zh-CN" sz="1400" b="0" dirty="0"/>
                    </a:p>
                    <a:p>
                      <a:pPr marL="228600" indent="-228600" algn="l" defTabSz="914400" rtl="0" eaLnBrk="1" latinLnBrk="0" hangingPunct="1">
                        <a:buFont typeface="+mj-lt"/>
                        <a:buAutoNum type="arabicPeriod"/>
                      </a:pPr>
                      <a:r>
                        <a:rPr lang="zh-CN" altLang="en-US" sz="1400" b="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多段铁木辛柯梁结构动力学建模</a:t>
                      </a:r>
                      <a:endParaRPr lang="en-US" altLang="zh-CN" sz="1400" b="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/>
                </a:tc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400" b="1" dirty="0"/>
                        <a:t>1）</a:t>
                      </a:r>
                      <a:r>
                        <a:rPr lang="zh-CN" altLang="en-US" sz="1400" b="1" dirty="0"/>
                        <a:t>完成情况：</a:t>
                      </a:r>
                    </a:p>
                    <a:p>
                      <a:pPr indent="0">
                        <a:buNone/>
                      </a:pPr>
                      <a:r>
                        <a:rPr lang="zh-CN" altLang="en-US" sz="1400" dirty="0"/>
                        <a:t>更新模型输入文件的定义（</a:t>
                      </a:r>
                      <a:r>
                        <a:rPr lang="en-US" altLang="zh-CN" sz="1400" dirty="0"/>
                        <a:t>V2.0</a:t>
                      </a:r>
                      <a:r>
                        <a:rPr lang="zh-CN" altLang="en-US" sz="1400" dirty="0"/>
                        <a:t>），目前功能开发已初步完成，正在进行</a:t>
                      </a:r>
                      <a:r>
                        <a:rPr lang="en-US" altLang="zh-CN" sz="1400" dirty="0"/>
                        <a:t>5MW</a:t>
                      </a:r>
                      <a:r>
                        <a:rPr lang="zh-CN" altLang="en-US" sz="1400" dirty="0"/>
                        <a:t>、</a:t>
                      </a:r>
                      <a:r>
                        <a:rPr lang="en-US" altLang="zh-CN" sz="1400" dirty="0"/>
                        <a:t>15MW</a:t>
                      </a:r>
                      <a:r>
                        <a:rPr lang="zh-CN" altLang="en-US" sz="1400" dirty="0"/>
                        <a:t>模型测试；参考</a:t>
                      </a:r>
                      <a:r>
                        <a:rPr lang="en-US" altLang="zh-CN" sz="1400" dirty="0"/>
                        <a:t>bladed</a:t>
                      </a:r>
                      <a:r>
                        <a:rPr lang="zh-CN" altLang="en-US" sz="1400" dirty="0"/>
                        <a:t>实现叶片截面属性一般定义，实现叶片</a:t>
                      </a:r>
                      <a:r>
                        <a:rPr lang="en-US" altLang="zh-CN" sz="1400" dirty="0"/>
                        <a:t>6x6</a:t>
                      </a:r>
                      <a:r>
                        <a:rPr lang="zh-CN" altLang="en-US" sz="1400" dirty="0"/>
                        <a:t>刚度矩阵的设置，正在参考</a:t>
                      </a:r>
                      <a:r>
                        <a:rPr lang="en-US" altLang="zh-CN" sz="1400" dirty="0"/>
                        <a:t>Craig-Bampton</a:t>
                      </a:r>
                      <a:r>
                        <a:rPr lang="zh-CN" altLang="en-US" sz="1400" dirty="0"/>
                        <a:t>方法，计算梁模型的附着模态。</a:t>
                      </a:r>
                      <a:endParaRPr lang="en-US" altLang="zh-CN" sz="1400" dirty="0"/>
                    </a:p>
                    <a:p>
                      <a:pPr indent="0">
                        <a:buNone/>
                      </a:pPr>
                      <a:r>
                        <a:rPr lang="en-US" altLang="zh-CN" sz="1400" b="1" dirty="0"/>
                        <a:t>2</a:t>
                      </a:r>
                      <a:r>
                        <a:rPr lang="zh-CN" altLang="en-US" sz="1400" b="1" dirty="0"/>
                        <a:t>）总体完成进度：</a:t>
                      </a:r>
                      <a:r>
                        <a:rPr lang="en-US" altLang="zh-CN" sz="1800" b="1" kern="1200" dirty="0">
                          <a:solidFill>
                            <a:srgbClr val="C00000"/>
                          </a:solidFill>
                          <a:latin typeface="+mn-lt"/>
                          <a:ea typeface="+mn-ea"/>
                          <a:cs typeface="+mn-cs"/>
                        </a:rPr>
                        <a:t>75%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400" b="1" dirty="0">
                          <a:sym typeface="+mn-ea"/>
                        </a:rPr>
                        <a:t>3</a:t>
                      </a:r>
                      <a:r>
                        <a:rPr lang="zh-CN" altLang="en-US" sz="1400" b="1" dirty="0">
                          <a:sym typeface="+mn-ea"/>
                        </a:rPr>
                        <a:t>）完成指标的可行性</a:t>
                      </a:r>
                      <a:r>
                        <a:rPr lang="zh-CN" altLang="en-US" sz="1400" dirty="0">
                          <a:sym typeface="+mn-ea"/>
                        </a:rPr>
                        <a:t>：</a:t>
                      </a:r>
                      <a:r>
                        <a:rPr lang="zh-CN" altLang="en-US" sz="1400" dirty="0"/>
                        <a:t>可按计划顺利完成</a:t>
                      </a:r>
                      <a:r>
                        <a:rPr lang="en-US" altLang="zh-CN" sz="1400" dirty="0"/>
                        <a:t>。</a:t>
                      </a:r>
                      <a:endParaRPr lang="en-US" sz="1400" b="0" dirty="0">
                        <a:latin typeface="微软雅黑" panose="020B0503020204020204" charset="-122"/>
                        <a:ea typeface="微软雅黑" panose="020B0503020204020204" charset="-122"/>
                        <a:cs typeface="宋体" panose="02010600030101010101" pitchFamily="2" charset="-122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440000"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buNone/>
                      </a:pPr>
                      <a:r>
                        <a:rPr lang="en-US" altLang="en-US" sz="1400" b="0" dirty="0">
                          <a:latin typeface="微软雅黑" panose="020B0503020204020204" charset="-122"/>
                          <a:ea typeface="微软雅黑" panose="020B0503020204020204" charset="-122"/>
                          <a:cs typeface="宋体" panose="02010600030101010101" pitchFamily="2" charset="-122"/>
                        </a:rPr>
                        <a:t>4</a:t>
                      </a:r>
                    </a:p>
                  </a:txBody>
                  <a:tcPr marL="68580" marR="68580" marT="0" marB="0" anchor="ctr">
                    <a:solidFill>
                      <a:srgbClr val="CCD5EA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altLang="en-US" sz="1400" b="1" dirty="0"/>
                        <a:t>多体动力学模块：</a:t>
                      </a:r>
                      <a:endParaRPr lang="en-US" altLang="zh-CN" sz="1400" b="1" dirty="0"/>
                    </a:p>
                    <a:p>
                      <a:pPr marL="228600" indent="-228600" algn="l">
                        <a:buFont typeface="+mj-lt"/>
                        <a:buAutoNum type="arabicPeriod"/>
                      </a:pPr>
                      <a:r>
                        <a:rPr lang="zh-CN" altLang="en-US" sz="1400" b="0" dirty="0"/>
                        <a:t>对标 </a:t>
                      </a:r>
                      <a:r>
                        <a:rPr lang="en-US" altLang="zh-CN" sz="1400" b="0" dirty="0"/>
                        <a:t>Bladed </a:t>
                      </a:r>
                      <a:r>
                        <a:rPr lang="zh-CN" altLang="en-US" sz="1400" b="0" dirty="0"/>
                        <a:t>实现稳态计算功能</a:t>
                      </a:r>
                      <a:endParaRPr lang="en-US" altLang="zh-CN" sz="1400" b="0" dirty="0"/>
                    </a:p>
                    <a:p>
                      <a:pPr marL="228600" indent="-228600" algn="l" defTabSz="914400" rtl="0" eaLnBrk="1" latinLnBrk="0" hangingPunct="1">
                        <a:buFont typeface="+mj-lt"/>
                        <a:buAutoNum type="arabicPeriod"/>
                      </a:pPr>
                      <a:r>
                        <a:rPr lang="zh-CN" altLang="en-US" sz="1400" b="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机组整机线性化模块开发</a:t>
                      </a:r>
                      <a:endParaRPr lang="en-US" altLang="en-US" sz="1400" b="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228600" indent="-228600" algn="l" defTabSz="914400" rtl="0" eaLnBrk="1" latinLnBrk="0" hangingPunct="1">
                        <a:buFont typeface="+mj-lt"/>
                        <a:buAutoNum type="arabicPeriod"/>
                      </a:pPr>
                      <a:endParaRPr lang="en-US" altLang="en-US" sz="1400" b="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/>
                </a:tc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400" b="1" dirty="0"/>
                        <a:t>1）</a:t>
                      </a:r>
                      <a:r>
                        <a:rPr lang="zh-CN" altLang="en-US" sz="1400" b="1" dirty="0"/>
                        <a:t>完成情况：</a:t>
                      </a:r>
                    </a:p>
                    <a:p>
                      <a:pPr indent="0">
                        <a:buNone/>
                      </a:pPr>
                      <a:r>
                        <a:rPr lang="zh-CN" altLang="en-US" sz="1400" dirty="0"/>
                        <a:t>稳态任务流求解器开发和测试工作，多体动力学模块与</a:t>
                      </a:r>
                      <a:r>
                        <a:rPr lang="en-US" altLang="zh-CN" sz="1400" dirty="0" err="1"/>
                        <a:t>OpenFAST</a:t>
                      </a:r>
                      <a:r>
                        <a:rPr lang="zh-CN" altLang="en-US" sz="1400" dirty="0"/>
                        <a:t>多体模块对比验证，误差小于</a:t>
                      </a:r>
                      <a:r>
                        <a:rPr lang="en-US" altLang="zh-CN" sz="1400" dirty="0"/>
                        <a:t>1%</a:t>
                      </a:r>
                      <a:r>
                        <a:rPr lang="zh-CN" altLang="en-US" sz="1400" dirty="0"/>
                        <a:t>；增加与</a:t>
                      </a:r>
                      <a:r>
                        <a:rPr lang="en-US" altLang="zh-CN" sz="1400" dirty="0"/>
                        <a:t>Bladed</a:t>
                      </a:r>
                      <a:r>
                        <a:rPr lang="zh-CN" altLang="en-US" sz="1400" dirty="0"/>
                        <a:t>相同的叶根坐标系，并支持叶片响应在该坐标系输出；模型线性化理论学习，梳理技术路线。</a:t>
                      </a:r>
                      <a:endParaRPr lang="en-US" altLang="zh-CN" sz="1400" dirty="0"/>
                    </a:p>
                    <a:p>
                      <a:pPr indent="0">
                        <a:buNone/>
                      </a:pPr>
                      <a:r>
                        <a:rPr lang="en-US" altLang="zh-CN" sz="1400" b="1" dirty="0"/>
                        <a:t>2</a:t>
                      </a:r>
                      <a:r>
                        <a:rPr lang="zh-CN" altLang="en-US" sz="1400" b="1" dirty="0"/>
                        <a:t>）总体完成进度：</a:t>
                      </a:r>
                      <a:r>
                        <a:rPr lang="en-US" altLang="zh-CN" sz="1800" b="1" kern="1200" dirty="0">
                          <a:solidFill>
                            <a:srgbClr val="C00000"/>
                          </a:solidFill>
                          <a:latin typeface="+mn-lt"/>
                          <a:ea typeface="+mn-ea"/>
                          <a:cs typeface="+mn-cs"/>
                        </a:rPr>
                        <a:t>52%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400" b="1" dirty="0">
                          <a:sym typeface="+mn-ea"/>
                        </a:rPr>
                        <a:t>3</a:t>
                      </a:r>
                      <a:r>
                        <a:rPr lang="zh-CN" altLang="en-US" sz="1400" b="1" dirty="0">
                          <a:sym typeface="+mn-ea"/>
                        </a:rPr>
                        <a:t>）完成指标的可行性</a:t>
                      </a:r>
                      <a:r>
                        <a:rPr lang="zh-CN" altLang="en-US" sz="1400" dirty="0">
                          <a:sym typeface="+mn-ea"/>
                        </a:rPr>
                        <a:t>：</a:t>
                      </a:r>
                      <a:r>
                        <a:rPr lang="zh-CN" altLang="en-US" sz="1400" dirty="0"/>
                        <a:t>可按计划顺利完成</a:t>
                      </a:r>
                      <a:r>
                        <a:rPr lang="en-US" altLang="zh-CN" sz="1400" dirty="0"/>
                        <a:t>。</a:t>
                      </a:r>
                      <a:endParaRPr lang="en-US" altLang="zh-CN" sz="1400" b="0" dirty="0">
                        <a:latin typeface="微软雅黑" panose="020B0503020204020204" charset="-122"/>
                        <a:ea typeface="微软雅黑" panose="020B0503020204020204" charset="-122"/>
                        <a:cs typeface="宋体" panose="02010600030101010101" pitchFamily="2" charset="-122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标题 1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z="3500" dirty="0">
                <a:solidFill>
                  <a:srgbClr val="0078E7"/>
                </a:solidFill>
                <a:ea typeface="微软雅黑" panose="020B0503020204020204" charset="-122"/>
                <a:sym typeface="微软雅黑" panose="020B0503020204020204" charset="-122"/>
              </a:rPr>
              <a:t>三、</a:t>
            </a:r>
            <a:r>
              <a:rPr lang="en-US" altLang="zh-CN" sz="3500" dirty="0">
                <a:solidFill>
                  <a:srgbClr val="0078E7"/>
                </a:solidFill>
                <a:ea typeface="微软雅黑" panose="020B0503020204020204" charset="-122"/>
                <a:sym typeface="微软雅黑" panose="020B0503020204020204" charset="-122"/>
              </a:rPr>
              <a:t>2025</a:t>
            </a:r>
            <a:r>
              <a:rPr lang="zh-CN" altLang="en-US" sz="3500" dirty="0">
                <a:solidFill>
                  <a:srgbClr val="0078E7"/>
                </a:solidFill>
                <a:ea typeface="微软雅黑" panose="020B0503020204020204" charset="-122"/>
                <a:sym typeface="微软雅黑" panose="020B0503020204020204" charset="-122"/>
              </a:rPr>
              <a:t>年度考核指标进展</a:t>
            </a:r>
          </a:p>
        </p:txBody>
      </p:sp>
      <p:sp>
        <p:nvSpPr>
          <p:cNvPr id="2" name="灯片编号占位符 1"/>
          <p:cNvSpPr>
            <a:spLocks noGrp="1"/>
          </p:cNvSpPr>
          <p:nvPr>
            <p:ph type="sldNum" sz="quarter" idx="12"/>
          </p:nvPr>
        </p:nvSpPr>
        <p:spPr>
          <a:xfrm>
            <a:off x="9333352" y="6478588"/>
            <a:ext cx="2743200" cy="365125"/>
          </a:xfr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98A61D02-9D9C-4436-9CDA-5FCC928CB330}" type="slidenum">
              <a:rPr kumimoji="0" lang="zh-CN" altLang="en-US" sz="1400" b="0" i="0" u="none" strike="noStrike" kern="1200" cap="none" spc="0" normalizeH="0" baseline="0" noProof="1">
                <a:ln>
                  <a:noFill/>
                </a:ln>
                <a:solidFill>
                  <a:srgbClr val="008080"/>
                </a:solidFill>
                <a:effectLst/>
                <a:uLnTx/>
                <a:uFillTx/>
                <a:latin typeface="Arial" panose="020B0604020202020204"/>
                <a:ea typeface="微软雅黑" panose="020B0503020204020204" charset="-122"/>
                <a:cs typeface="微软雅黑" panose="020B0503020204020204" charset="-122"/>
              </a:rPr>
              <a:t>19</a:t>
            </a:fld>
            <a:endParaRPr kumimoji="0" lang="zh-CN" altLang="en-US" sz="1400" b="0" i="0" u="none" strike="noStrike" kern="1200" cap="none" spc="0" normalizeH="0" baseline="0" noProof="1">
              <a:ln>
                <a:noFill/>
              </a:ln>
              <a:solidFill>
                <a:srgbClr val="008080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微软雅黑" panose="020B0503020204020204" charset="-122"/>
            </a:endParaRPr>
          </a:p>
        </p:txBody>
      </p:sp>
      <p:graphicFrame>
        <p:nvGraphicFramePr>
          <p:cNvPr id="3" name="表格 2"/>
          <p:cNvGraphicFramePr/>
          <p:nvPr>
            <p:extLst>
              <p:ext uri="{D42A27DB-BD31-4B8C-83A1-F6EECF244321}">
                <p14:modId xmlns:p14="http://schemas.microsoft.com/office/powerpoint/2010/main" val="1346776490"/>
              </p:ext>
            </p:extLst>
          </p:nvPr>
        </p:nvGraphicFramePr>
        <p:xfrm>
          <a:off x="0" y="865204"/>
          <a:ext cx="12192001" cy="5976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0996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1721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47564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1465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6574517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199236">
                <a:tc>
                  <a:txBody>
                    <a:bodyPr/>
                    <a:lstStyle/>
                    <a:p>
                      <a:pPr marL="0" indent="0" algn="ctr" defTabSz="914400" rtl="0" eaLnBrk="1" latinLnBrk="0" hangingPunct="1">
                        <a:buNone/>
                      </a:pPr>
                      <a:r>
                        <a:rPr lang="en-US" sz="1600" b="1" kern="1200" dirty="0" err="1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序号</a:t>
                      </a:r>
                      <a:endParaRPr lang="en-US" altLang="en-US" sz="1600" b="1" kern="1200" dirty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indent="0" algn="ctr" defTabSz="914400" rtl="0" eaLnBrk="1" latinLnBrk="0" hangingPunct="1">
                        <a:buNone/>
                      </a:pPr>
                      <a:endParaRPr lang="en-US" altLang="en-US" sz="1600" b="1" kern="1200" dirty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indent="0" algn="ctr" defTabSz="914400" rtl="0" eaLnBrk="1" latinLnBrk="0" hangingPunct="1">
                        <a:buNone/>
                      </a:pPr>
                      <a:r>
                        <a:rPr lang="en-US" altLang="zh-CN" sz="1600" b="1" kern="1200" dirty="0" err="1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任务名称</a:t>
                      </a:r>
                      <a:endParaRPr lang="en-US" altLang="en-US" sz="1600" b="1" kern="1200" dirty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zh-CN" altLang="en-US" sz="1600" b="1" kern="1200" dirty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考核指标</a:t>
                      </a:r>
                      <a:endParaRPr lang="en-US" altLang="en-US" sz="1600" b="1" kern="1200" dirty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indent="0" algn="ctr" defTabSz="914400" rtl="0" eaLnBrk="1" latinLnBrk="0" hangingPunct="1">
                        <a:buNone/>
                      </a:pPr>
                      <a:r>
                        <a:rPr lang="en-US" sz="1600" b="1" kern="1200" dirty="0" err="1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完成情况</a:t>
                      </a:r>
                      <a:endParaRPr lang="en-US" altLang="en-US" sz="1600" b="1" kern="1200" dirty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194916">
                <a:tc>
                  <a:txBody>
                    <a:bodyPr/>
                    <a:lstStyle/>
                    <a:p>
                      <a:pPr marL="0" indent="0" algn="ctr" defTabSz="914400" rtl="0" eaLnBrk="1" latinLnBrk="0" hangingPunct="1">
                        <a:lnSpc>
                          <a:spcPct val="100000"/>
                        </a:lnSpc>
                        <a:buNone/>
                      </a:pPr>
                      <a:r>
                        <a:rPr lang="en-US" altLang="en-US" sz="14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 marL="68580" marR="68580" marT="0" marB="0" anchor="ctr">
                    <a:solidFill>
                      <a:srgbClr val="CCD5EA"/>
                    </a:solidFill>
                  </a:tcPr>
                </a:tc>
                <a:tc rowSpan="8">
                  <a:txBody>
                    <a:bodyPr/>
                    <a:lstStyle/>
                    <a:p>
                      <a:pPr marL="0" indent="0" algn="ctr" defTabSz="914400" rtl="0" eaLnBrk="1" latinLnBrk="0" hangingPunct="1">
                        <a:lnSpc>
                          <a:spcPct val="100000"/>
                        </a:lnSpc>
                        <a:buNone/>
                      </a:pPr>
                      <a:r>
                        <a:rPr lang="zh-CN" altLang="en-US" sz="16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漂浮式海上风电一体化仿真软件</a:t>
                      </a:r>
                      <a:endParaRPr lang="en-US" altLang="en-US" sz="1100" b="0" dirty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altLang="en-US" sz="1400" b="1" dirty="0">
                          <a:latin typeface="微软雅黑" panose="020B0503020204020204" charset="-122"/>
                          <a:ea typeface="微软雅黑" panose="020B0503020204020204" charset="-122"/>
                          <a:cs typeface="宋体" panose="02010600030101010101" pitchFamily="2" charset="-122"/>
                        </a:rPr>
                        <a:t>水动力计算模块：</a:t>
                      </a:r>
                      <a:endParaRPr lang="en-US" altLang="zh-CN" sz="1400" b="1" dirty="0">
                        <a:latin typeface="微软雅黑" panose="020B0503020204020204" charset="-122"/>
                        <a:ea typeface="微软雅黑" panose="020B0503020204020204" charset="-122"/>
                        <a:cs typeface="宋体" panose="02010600030101010101" pitchFamily="2" charset="-122"/>
                      </a:endParaRPr>
                    </a:p>
                    <a:p>
                      <a:pPr marL="228600" indent="-228600" algn="l" defTabSz="914400" rtl="0" eaLnBrk="1" latinLnBrk="0" hangingPunct="1">
                        <a:buFont typeface="+mj-lt"/>
                        <a:buAutoNum type="arabicPeriod"/>
                      </a:pPr>
                      <a:r>
                        <a:rPr lang="en-US" altLang="zh-CN" sz="1400" b="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Morison</a:t>
                      </a:r>
                      <a:r>
                        <a:rPr lang="zh-CN" altLang="en-US" sz="1400" b="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功能模块开发</a:t>
                      </a:r>
                      <a:endParaRPr lang="en-US" altLang="zh-CN" sz="1400" b="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228600" indent="-228600" algn="l" defTabSz="914400" rtl="0" eaLnBrk="1" latinLnBrk="0" hangingPunct="1">
                        <a:buFont typeface="+mj-lt"/>
                        <a:buAutoNum type="arabicPeriod"/>
                      </a:pPr>
                      <a:r>
                        <a:rPr lang="en-US" altLang="zh-CN" sz="1400" b="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Mooring</a:t>
                      </a:r>
                      <a:r>
                        <a:rPr lang="zh-CN" altLang="en-US" sz="1400" b="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分析模块开发</a:t>
                      </a:r>
                      <a:endParaRPr lang="en-US" altLang="zh-CN" sz="1400" b="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/>
                </a:tc>
                <a:tc rowSpan="8">
                  <a:txBody>
                    <a:bodyPr/>
                    <a:lstStyle/>
                    <a:p>
                      <a:pPr marL="228600" indent="-228600" algn="l" defTabSz="914400" rtl="0" eaLnBrk="1" latinLnBrk="0" hangingPunct="1">
                        <a:buFont typeface="+mj-lt"/>
                        <a:buAutoNum type="arabicPeriod"/>
                      </a:pPr>
                      <a:r>
                        <a:rPr lang="zh-CN" altLang="en-US" sz="1400" b="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完成漂浮式海上风电一体化仿真软件</a:t>
                      </a:r>
                      <a:r>
                        <a:rPr lang="en-US" altLang="zh-CN" sz="1400" b="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V0.6</a:t>
                      </a:r>
                      <a:r>
                        <a:rPr lang="zh-CN" altLang="en-US" sz="1400" b="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版</a:t>
                      </a:r>
                    </a:p>
                    <a:p>
                      <a:pPr marL="228600" indent="-228600" algn="l" defTabSz="914400" rtl="0" eaLnBrk="1" latinLnBrk="0" hangingPunct="1">
                        <a:buFont typeface="+mj-lt"/>
                        <a:buAutoNum type="arabicPeriod"/>
                      </a:pPr>
                      <a:r>
                        <a:rPr lang="zh-CN" altLang="en-US" sz="1400" b="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具备环境、气动、结构、水动模块及整机动力学仿真功能</a:t>
                      </a:r>
                    </a:p>
                    <a:p>
                      <a:pPr marL="228600" indent="-228600" algn="l" defTabSz="914400" rtl="0" eaLnBrk="1" latinLnBrk="0" hangingPunct="1">
                        <a:buFont typeface="+mj-lt"/>
                        <a:buAutoNum type="arabicPeriod"/>
                      </a:pPr>
                      <a:r>
                        <a:rPr lang="zh-CN" altLang="en-US" sz="1400" b="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计算效率较</a:t>
                      </a:r>
                      <a:r>
                        <a:rPr lang="en-US" altLang="zh-CN" sz="1400" b="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V0.4</a:t>
                      </a:r>
                      <a:r>
                        <a:rPr lang="zh-CN" altLang="en-US" sz="1400" b="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版本提升</a:t>
                      </a:r>
                      <a:r>
                        <a:rPr lang="en-US" altLang="zh-CN" sz="1400" b="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50%</a:t>
                      </a:r>
                    </a:p>
                    <a:p>
                      <a:pPr marL="228600" indent="-228600" algn="l" defTabSz="914400" rtl="0" eaLnBrk="1" latinLnBrk="0" hangingPunct="1">
                        <a:buFont typeface="+mj-lt"/>
                        <a:buAutoNum type="arabicPeriod"/>
                      </a:pPr>
                      <a:endParaRPr lang="en-US" altLang="zh-CN" sz="1400" b="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0">
                        <a:buNone/>
                      </a:pPr>
                      <a:r>
                        <a:rPr lang="en-US" sz="1400" b="1" dirty="0">
                          <a:latin typeface="微软雅黑" panose="020B0503020204020204" charset="-122"/>
                          <a:ea typeface="微软雅黑" panose="020B0503020204020204" charset="-122"/>
                          <a:cs typeface="宋体" panose="02010600030101010101" pitchFamily="2" charset="-122"/>
                        </a:rPr>
                        <a:t>1</a:t>
                      </a:r>
                      <a:r>
                        <a:rPr lang="zh-CN" altLang="en-US" sz="1400" b="1" dirty="0">
                          <a:latin typeface="微软雅黑" panose="020B0503020204020204" charset="-122"/>
                          <a:ea typeface="微软雅黑" panose="020B0503020204020204" charset="-122"/>
                          <a:cs typeface="宋体" panose="02010600030101010101" pitchFamily="2" charset="-122"/>
                        </a:rPr>
                        <a:t>）完成情况：</a:t>
                      </a:r>
                    </a:p>
                    <a:p>
                      <a:pPr indent="0">
                        <a:buNone/>
                      </a:pPr>
                      <a:r>
                        <a:rPr lang="en-US" altLang="zh-CN" sz="1400" b="0" dirty="0">
                          <a:latin typeface="微软雅黑" panose="020B0503020204020204" charset="-122"/>
                          <a:ea typeface="微软雅黑" panose="020B0503020204020204" charset="-122"/>
                          <a:cs typeface="宋体" panose="02010600030101010101" pitchFamily="2" charset="-122"/>
                        </a:rPr>
                        <a:t>Morison</a:t>
                      </a:r>
                      <a:r>
                        <a:rPr lang="zh-CN" altLang="en-US" sz="1400" b="0" dirty="0">
                          <a:latin typeface="微软雅黑" panose="020B0503020204020204" charset="-122"/>
                          <a:ea typeface="微软雅黑" panose="020B0503020204020204" charset="-122"/>
                          <a:cs typeface="宋体" panose="02010600030101010101" pitchFamily="2" charset="-122"/>
                        </a:rPr>
                        <a:t>模块的程序开发和验证确认，完成</a:t>
                      </a:r>
                      <a:r>
                        <a:rPr lang="en-US" altLang="zh-CN" sz="1400" b="0" dirty="0" err="1">
                          <a:latin typeface="微软雅黑" panose="020B0503020204020204" charset="-122"/>
                          <a:ea typeface="微软雅黑" panose="020B0503020204020204" charset="-122"/>
                          <a:cs typeface="宋体" panose="02010600030101010101" pitchFamily="2" charset="-122"/>
                        </a:rPr>
                        <a:t>HydroSim</a:t>
                      </a:r>
                      <a:r>
                        <a:rPr lang="zh-CN" altLang="en-US" sz="1400" b="0" dirty="0">
                          <a:latin typeface="微软雅黑" panose="020B0503020204020204" charset="-122"/>
                          <a:ea typeface="微软雅黑" panose="020B0503020204020204" charset="-122"/>
                          <a:cs typeface="宋体" panose="02010600030101010101" pitchFamily="2" charset="-122"/>
                        </a:rPr>
                        <a:t>求解器</a:t>
                      </a:r>
                      <a:r>
                        <a:rPr lang="en-US" altLang="zh-CN" sz="1400" b="0" dirty="0">
                          <a:latin typeface="微软雅黑" panose="020B0503020204020204" charset="-122"/>
                          <a:ea typeface="微软雅黑" panose="020B0503020204020204" charset="-122"/>
                          <a:cs typeface="宋体" panose="02010600030101010101" pitchFamily="2" charset="-122"/>
                        </a:rPr>
                        <a:t>Morison</a:t>
                      </a:r>
                      <a:r>
                        <a:rPr lang="zh-CN" altLang="en-US" sz="1400" b="0" dirty="0">
                          <a:latin typeface="微软雅黑" panose="020B0503020204020204" charset="-122"/>
                          <a:ea typeface="微软雅黑" panose="020B0503020204020204" charset="-122"/>
                          <a:cs typeface="宋体" panose="02010600030101010101" pitchFamily="2" charset="-122"/>
                        </a:rPr>
                        <a:t>模块手册，与</a:t>
                      </a:r>
                      <a:r>
                        <a:rPr lang="en-US" altLang="zh-CN" sz="1400" b="0" dirty="0" err="1">
                          <a:latin typeface="微软雅黑" panose="020B0503020204020204" charset="-122"/>
                          <a:ea typeface="微软雅黑" panose="020B0503020204020204" charset="-122"/>
                          <a:cs typeface="宋体" panose="02010600030101010101" pitchFamily="2" charset="-122"/>
                        </a:rPr>
                        <a:t>OpenFAST</a:t>
                      </a:r>
                      <a:r>
                        <a:rPr lang="zh-CN" altLang="en-US" sz="1400" b="0" dirty="0">
                          <a:latin typeface="微软雅黑" panose="020B0503020204020204" charset="-122"/>
                          <a:ea typeface="微软雅黑" panose="020B0503020204020204" charset="-122"/>
                          <a:cs typeface="宋体" panose="02010600030101010101" pitchFamily="2" charset="-122"/>
                        </a:rPr>
                        <a:t>对比典型工况误差不超过</a:t>
                      </a:r>
                      <a:r>
                        <a:rPr lang="en-US" altLang="zh-CN" sz="1400" b="0" dirty="0">
                          <a:latin typeface="微软雅黑" panose="020B0503020204020204" charset="-122"/>
                          <a:ea typeface="微软雅黑" panose="020B0503020204020204" charset="-122"/>
                          <a:cs typeface="宋体" panose="02010600030101010101" pitchFamily="2" charset="-122"/>
                        </a:rPr>
                        <a:t>1%</a:t>
                      </a:r>
                      <a:r>
                        <a:rPr lang="zh-CN" altLang="en-US" sz="1400" b="0" dirty="0">
                          <a:latin typeface="微软雅黑" panose="020B0503020204020204" charset="-122"/>
                          <a:ea typeface="微软雅黑" panose="020B0503020204020204" charset="-122"/>
                          <a:cs typeface="宋体" panose="02010600030101010101" pitchFamily="2" charset="-122"/>
                        </a:rPr>
                        <a:t>；</a:t>
                      </a:r>
                      <a:r>
                        <a:rPr lang="en-US" altLang="zh-CN" sz="1400" b="0" dirty="0" err="1">
                          <a:latin typeface="微软雅黑" panose="020B0503020204020204" charset="-122"/>
                          <a:ea typeface="微软雅黑" panose="020B0503020204020204" charset="-122"/>
                          <a:cs typeface="宋体" panose="02010600030101010101" pitchFamily="2" charset="-122"/>
                        </a:rPr>
                        <a:t>HydroSim</a:t>
                      </a:r>
                      <a:r>
                        <a:rPr lang="zh-CN" altLang="en-US" sz="1400" b="0" dirty="0">
                          <a:latin typeface="微软雅黑" panose="020B0503020204020204" charset="-122"/>
                          <a:ea typeface="微软雅黑" panose="020B0503020204020204" charset="-122"/>
                          <a:cs typeface="宋体" panose="02010600030101010101" pitchFamily="2" charset="-122"/>
                        </a:rPr>
                        <a:t>求解器频域水动力系数文件接口功能的开发，典型工况下与</a:t>
                      </a:r>
                      <a:r>
                        <a:rPr lang="en-US" altLang="zh-CN" sz="1400" b="0" dirty="0">
                          <a:latin typeface="微软雅黑" panose="020B0503020204020204" charset="-122"/>
                          <a:ea typeface="微软雅黑" panose="020B0503020204020204" charset="-122"/>
                          <a:cs typeface="宋体" panose="02010600030101010101" pitchFamily="2" charset="-122"/>
                        </a:rPr>
                        <a:t>bladed</a:t>
                      </a:r>
                      <a:r>
                        <a:rPr lang="zh-CN" altLang="en-US" sz="1400" b="0" dirty="0">
                          <a:latin typeface="微软雅黑" panose="020B0503020204020204" charset="-122"/>
                          <a:ea typeface="微软雅黑" panose="020B0503020204020204" charset="-122"/>
                          <a:cs typeface="宋体" panose="02010600030101010101" pitchFamily="2" charset="-122"/>
                        </a:rPr>
                        <a:t>最大仿真误差不超过</a:t>
                      </a:r>
                      <a:r>
                        <a:rPr lang="en-US" altLang="zh-CN" sz="1400" b="0" dirty="0">
                          <a:latin typeface="微软雅黑" panose="020B0503020204020204" charset="-122"/>
                          <a:ea typeface="微软雅黑" panose="020B0503020204020204" charset="-122"/>
                          <a:cs typeface="宋体" panose="02010600030101010101" pitchFamily="2" charset="-122"/>
                        </a:rPr>
                        <a:t>5%</a:t>
                      </a:r>
                      <a:r>
                        <a:rPr lang="zh-CN" altLang="en-US" sz="1400" b="0" dirty="0">
                          <a:latin typeface="微软雅黑" panose="020B0503020204020204" charset="-122"/>
                          <a:ea typeface="微软雅黑" panose="020B0503020204020204" charset="-122"/>
                          <a:cs typeface="宋体" panose="02010600030101010101" pitchFamily="2" charset="-122"/>
                        </a:rPr>
                        <a:t>。     </a:t>
                      </a:r>
                      <a:endParaRPr lang="en-US" altLang="zh-CN" sz="1400" b="0" dirty="0">
                        <a:latin typeface="微软雅黑" panose="020B0503020204020204" charset="-122"/>
                        <a:ea typeface="微软雅黑" panose="020B0503020204020204" charset="-122"/>
                        <a:cs typeface="宋体" panose="02010600030101010101" pitchFamily="2" charset="-122"/>
                      </a:endParaRPr>
                    </a:p>
                    <a:p>
                      <a:pPr indent="0">
                        <a:buNone/>
                      </a:pPr>
                      <a:r>
                        <a:rPr lang="en-US" altLang="zh-CN" sz="1400" b="1" dirty="0"/>
                        <a:t>2</a:t>
                      </a:r>
                      <a:r>
                        <a:rPr lang="zh-CN" altLang="en-US" sz="1400" b="1" dirty="0"/>
                        <a:t>）总体完成进度：</a:t>
                      </a:r>
                      <a:r>
                        <a:rPr lang="en-US" altLang="zh-CN" sz="1800" b="1" kern="1200" dirty="0">
                          <a:solidFill>
                            <a:srgbClr val="C00000"/>
                          </a:solidFill>
                          <a:latin typeface="+mn-lt"/>
                          <a:ea typeface="+mn-ea"/>
                          <a:cs typeface="+mn-cs"/>
                        </a:rPr>
                        <a:t>70%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400" b="1" dirty="0">
                          <a:latin typeface="微软雅黑" panose="020B0503020204020204" charset="-122"/>
                          <a:ea typeface="微软雅黑" panose="020B0503020204020204" charset="-122"/>
                          <a:cs typeface="宋体" panose="02010600030101010101" pitchFamily="2" charset="-122"/>
                        </a:rPr>
                        <a:t>3</a:t>
                      </a:r>
                      <a:r>
                        <a:rPr lang="zh-CN" altLang="en-US" sz="1400" b="1" dirty="0">
                          <a:latin typeface="微软雅黑" panose="020B0503020204020204" charset="-122"/>
                          <a:ea typeface="微软雅黑" panose="020B0503020204020204" charset="-122"/>
                          <a:cs typeface="宋体" panose="02010600030101010101" pitchFamily="2" charset="-122"/>
                        </a:rPr>
                        <a:t>）</a:t>
                      </a:r>
                      <a:r>
                        <a:rPr lang="zh-CN" altLang="en-US" sz="1400" b="1" dirty="0">
                          <a:latin typeface="微软雅黑" panose="020B0503020204020204" charset="-122"/>
                          <a:ea typeface="微软雅黑" panose="020B0503020204020204" charset="-122"/>
                          <a:cs typeface="宋体" panose="02010600030101010101" pitchFamily="2" charset="-122"/>
                          <a:sym typeface="+mn-ea"/>
                        </a:rPr>
                        <a:t>完成指标的可行性：</a:t>
                      </a:r>
                      <a:r>
                        <a:rPr lang="zh-CN" altLang="en-US" sz="1400" dirty="0"/>
                        <a:t>可按计划顺利完成</a:t>
                      </a:r>
                      <a:r>
                        <a:rPr lang="en-US" sz="1400" b="0" dirty="0">
                          <a:latin typeface="微软雅黑" panose="020B0503020204020204" charset="-122"/>
                          <a:ea typeface="微软雅黑" panose="020B0503020204020204" charset="-122"/>
                          <a:cs typeface="宋体" panose="02010600030101010101" pitchFamily="2" charset="-122"/>
                        </a:rPr>
                        <a:t>。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14969">
                <a:tc>
                  <a:txBody>
                    <a:bodyPr/>
                    <a:lstStyle/>
                    <a:p>
                      <a:pPr marL="0" indent="0" algn="ctr" defTabSz="914400" rtl="0" eaLnBrk="1" latinLnBrk="0" hangingPunct="1">
                        <a:lnSpc>
                          <a:spcPct val="100000"/>
                        </a:lnSpc>
                        <a:buNone/>
                      </a:pPr>
                      <a:r>
                        <a:rPr lang="en-US" altLang="en-US" sz="14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 marL="68580" marR="68580" marT="0" marB="0" anchor="ctr">
                    <a:solidFill>
                      <a:srgbClr val="CCD5EA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zh-CN" altLang="en-US" sz="1400" b="1" dirty="0">
                          <a:latin typeface="微软雅黑" panose="020B0503020204020204" charset="-122"/>
                          <a:ea typeface="微软雅黑" panose="020B0503020204020204" charset="-122"/>
                          <a:cs typeface="宋体" panose="02010600030101010101" pitchFamily="2" charset="-122"/>
                        </a:rPr>
                        <a:t>势流求解器模块开发：</a:t>
                      </a:r>
                      <a:endParaRPr lang="en-US" altLang="zh-CN" sz="1400" b="1" dirty="0">
                        <a:latin typeface="微软雅黑" panose="020B0503020204020204" charset="-122"/>
                        <a:ea typeface="微软雅黑" panose="020B0503020204020204" charset="-122"/>
                        <a:cs typeface="宋体" panose="02010600030101010101" pitchFamily="2" charset="-122"/>
                      </a:endParaRPr>
                    </a:p>
                    <a:p>
                      <a:pPr marL="228600" marR="0" lvl="0" indent="-2286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AutoNum type="arabicPeriod"/>
                        <a:defRPr/>
                      </a:pPr>
                      <a:r>
                        <a:rPr lang="zh-CN" altLang="en-US" sz="1400" b="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一阶势流求解器开发</a:t>
                      </a:r>
                      <a:endParaRPr lang="en-US" altLang="zh-CN" sz="1400" b="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228600" marR="0" lvl="0" indent="-2286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AutoNum type="arabicPeriod"/>
                        <a:defRPr/>
                      </a:pPr>
                      <a:r>
                        <a:rPr lang="zh-CN" altLang="en-US" sz="1400" b="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二阶势流求解器开发</a:t>
                      </a:r>
                      <a:endParaRPr lang="en-US" altLang="en-US" sz="1400" b="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/>
                </a:tc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 marL="68580" marR="68580" marT="0" marB="0" anchor="ctr"/>
                </a:tc>
                <a:tc rowSpan="2">
                  <a:txBody>
                    <a:bodyPr/>
                    <a:lstStyle/>
                    <a:p>
                      <a:pPr indent="0">
                        <a:buNone/>
                      </a:pPr>
                      <a:r>
                        <a:rPr lang="en-US" altLang="zh-CN" sz="1400" b="1" dirty="0">
                          <a:latin typeface="微软雅黑" panose="020B0503020204020204" charset="-122"/>
                          <a:ea typeface="微软雅黑" panose="020B0503020204020204" charset="-122"/>
                          <a:cs typeface="+mn-cs"/>
                        </a:rPr>
                        <a:t>1</a:t>
                      </a:r>
                      <a:r>
                        <a:rPr lang="zh-CN" altLang="en-US" sz="1400" b="1" dirty="0">
                          <a:latin typeface="微软雅黑" panose="020B0503020204020204" charset="-122"/>
                          <a:ea typeface="微软雅黑" panose="020B0503020204020204" charset="-122"/>
                          <a:cs typeface="+mn-cs"/>
                        </a:rPr>
                        <a:t>）完成情况：</a:t>
                      </a:r>
                    </a:p>
                    <a:p>
                      <a:pPr indent="0">
                        <a:buNone/>
                      </a:pPr>
                      <a:r>
                        <a:rPr lang="en-US" altLang="zh-CN" sz="1400" b="0" dirty="0">
                          <a:latin typeface="微软雅黑" panose="020B0503020204020204" charset="-122"/>
                          <a:ea typeface="微软雅黑" panose="020B0503020204020204" charset="-122"/>
                          <a:cs typeface="+mn-cs"/>
                        </a:rPr>
                        <a:t>Hydrofre_L1</a:t>
                      </a:r>
                      <a:r>
                        <a:rPr lang="zh-CN" altLang="en-US" sz="1400" b="0" dirty="0">
                          <a:latin typeface="微软雅黑" panose="020B0503020204020204" charset="-122"/>
                          <a:ea typeface="微软雅黑" panose="020B0503020204020204" charset="-122"/>
                          <a:cs typeface="+mn-cs"/>
                        </a:rPr>
                        <a:t>的代码开发、优化与验证测试，完成</a:t>
                      </a:r>
                      <a:r>
                        <a:rPr lang="en-US" altLang="zh-CN" sz="1400" b="0" dirty="0">
                          <a:latin typeface="微软雅黑" panose="020B0503020204020204" charset="-122"/>
                          <a:ea typeface="微软雅黑" panose="020B0503020204020204" charset="-122"/>
                          <a:cs typeface="+mn-cs"/>
                        </a:rPr>
                        <a:t>Hydrofre_L1</a:t>
                      </a:r>
                      <a:r>
                        <a:rPr lang="zh-CN" altLang="en-US" sz="1400" b="0" dirty="0">
                          <a:latin typeface="微软雅黑" panose="020B0503020204020204" charset="-122"/>
                          <a:ea typeface="微软雅黑" panose="020B0503020204020204" charset="-122"/>
                          <a:cs typeface="+mn-cs"/>
                        </a:rPr>
                        <a:t>的手册，与水动力软件</a:t>
                      </a:r>
                      <a:r>
                        <a:rPr lang="en-US" altLang="zh-CN" sz="1400" b="0" dirty="0" err="1">
                          <a:latin typeface="微软雅黑" panose="020B0503020204020204" charset="-122"/>
                          <a:ea typeface="微软雅黑" panose="020B0503020204020204" charset="-122"/>
                          <a:cs typeface="+mn-cs"/>
                        </a:rPr>
                        <a:t>Nemoh</a:t>
                      </a:r>
                      <a:r>
                        <a:rPr lang="zh-CN" altLang="en-US" sz="1400" b="0" dirty="0">
                          <a:latin typeface="微软雅黑" panose="020B0503020204020204" charset="-122"/>
                          <a:ea typeface="微软雅黑" panose="020B0503020204020204" charset="-122"/>
                          <a:cs typeface="+mn-cs"/>
                        </a:rPr>
                        <a:t>的误差不超过</a:t>
                      </a:r>
                      <a:r>
                        <a:rPr lang="en-US" altLang="zh-CN" sz="1400" b="0" dirty="0">
                          <a:latin typeface="微软雅黑" panose="020B0503020204020204" charset="-122"/>
                          <a:ea typeface="微软雅黑" panose="020B0503020204020204" charset="-122"/>
                          <a:cs typeface="+mn-cs"/>
                        </a:rPr>
                        <a:t>5%</a:t>
                      </a:r>
                      <a:r>
                        <a:rPr lang="zh-CN" altLang="en-US" sz="1400" b="0" dirty="0">
                          <a:latin typeface="微软雅黑" panose="020B0503020204020204" charset="-122"/>
                          <a:ea typeface="微软雅黑" panose="020B0503020204020204" charset="-122"/>
                          <a:cs typeface="+mn-cs"/>
                        </a:rPr>
                        <a:t>。二阶势流理论的学习，</a:t>
                      </a:r>
                      <a:r>
                        <a:rPr lang="en-US" altLang="zh-CN" sz="1400" b="0" dirty="0" err="1">
                          <a:latin typeface="微软雅黑" panose="020B0503020204020204" charset="-122"/>
                          <a:ea typeface="微软雅黑" panose="020B0503020204020204" charset="-122"/>
                          <a:cs typeface="+mn-cs"/>
                        </a:rPr>
                        <a:t>Nemoh</a:t>
                      </a:r>
                      <a:r>
                        <a:rPr lang="zh-CN" altLang="en-US" sz="1400" b="0" dirty="0">
                          <a:latin typeface="微软雅黑" panose="020B0503020204020204" charset="-122"/>
                          <a:ea typeface="微软雅黑" panose="020B0503020204020204" charset="-122"/>
                          <a:cs typeface="+mn-cs"/>
                        </a:rPr>
                        <a:t>软件二阶势流部分代码梳理，</a:t>
                      </a:r>
                      <a:r>
                        <a:rPr lang="en-US" altLang="zh-CN" sz="1400" b="0" dirty="0">
                          <a:latin typeface="微软雅黑" panose="020B0503020204020204" charset="-122"/>
                          <a:ea typeface="微软雅黑" panose="020B0503020204020204" charset="-122"/>
                          <a:cs typeface="+mn-cs"/>
                        </a:rPr>
                        <a:t>Hydrofre_Q2</a:t>
                      </a:r>
                      <a:r>
                        <a:rPr lang="zh-CN" altLang="en-US" sz="1400" b="0" dirty="0">
                          <a:latin typeface="微软雅黑" panose="020B0503020204020204" charset="-122"/>
                          <a:ea typeface="微软雅黑" panose="020B0503020204020204" charset="-122"/>
                          <a:cs typeface="+mn-cs"/>
                        </a:rPr>
                        <a:t>求解器初始化模块的开发。</a:t>
                      </a:r>
                      <a:endParaRPr lang="en-US" altLang="zh-CN" sz="1400" b="0" dirty="0">
                        <a:latin typeface="微软雅黑" panose="020B0503020204020204" charset="-122"/>
                        <a:ea typeface="微软雅黑" panose="020B0503020204020204" charset="-122"/>
                        <a:cs typeface="+mn-cs"/>
                      </a:endParaRPr>
                    </a:p>
                    <a:p>
                      <a:pPr indent="0">
                        <a:buNone/>
                      </a:pPr>
                      <a:r>
                        <a:rPr lang="en-US" altLang="zh-CN" sz="1400" b="1" dirty="0"/>
                        <a:t>2</a:t>
                      </a:r>
                      <a:r>
                        <a:rPr lang="zh-CN" altLang="en-US" sz="1400" b="1" dirty="0"/>
                        <a:t>）总体完成进度：</a:t>
                      </a:r>
                      <a:r>
                        <a:rPr lang="en-US" altLang="zh-CN" sz="1800" b="1" kern="1200" dirty="0">
                          <a:solidFill>
                            <a:srgbClr val="C00000"/>
                          </a:solidFill>
                          <a:latin typeface="+mn-lt"/>
                          <a:ea typeface="+mn-ea"/>
                          <a:cs typeface="+mn-cs"/>
                        </a:rPr>
                        <a:t>50%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400" b="1" dirty="0">
                          <a:latin typeface="微软雅黑" panose="020B0503020204020204" charset="-122"/>
                          <a:ea typeface="微软雅黑" panose="020B0503020204020204" charset="-122"/>
                          <a:cs typeface="+mn-cs"/>
                        </a:rPr>
                        <a:t>3</a:t>
                      </a:r>
                      <a:r>
                        <a:rPr lang="zh-CN" altLang="en-US" sz="1400" b="1" dirty="0">
                          <a:latin typeface="微软雅黑" panose="020B0503020204020204" charset="-122"/>
                          <a:ea typeface="微软雅黑" panose="020B0503020204020204" charset="-122"/>
                          <a:cs typeface="+mn-cs"/>
                        </a:rPr>
                        <a:t>）</a:t>
                      </a:r>
                      <a:r>
                        <a:rPr lang="zh-CN" altLang="en-US" sz="1400" b="1" dirty="0">
                          <a:latin typeface="微软雅黑" panose="020B0503020204020204" charset="-122"/>
                          <a:ea typeface="微软雅黑" panose="020B0503020204020204" charset="-122"/>
                          <a:cs typeface="+mn-cs"/>
                          <a:sym typeface="+mn-ea"/>
                        </a:rPr>
                        <a:t>完成指标的可行性：</a:t>
                      </a:r>
                      <a:r>
                        <a:rPr lang="zh-CN" altLang="en-US" sz="1400" dirty="0"/>
                        <a:t>可按计划顺利完成</a:t>
                      </a:r>
                      <a:r>
                        <a:rPr lang="en-US" altLang="zh-CN" sz="1400" b="0" dirty="0">
                          <a:latin typeface="微软雅黑" panose="020B0503020204020204" charset="-122"/>
                          <a:ea typeface="微软雅黑" panose="020B0503020204020204" charset="-122"/>
                          <a:cs typeface="+mn-cs"/>
                        </a:rPr>
                        <a:t>。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38471">
                <a:tc rowSpan="2">
                  <a:txBody>
                    <a:bodyPr/>
                    <a:lstStyle/>
                    <a:p>
                      <a:pPr algn="ctr"/>
                      <a:r>
                        <a:rPr lang="en-US" altLang="zh-CN" sz="14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  <a:endParaRPr lang="zh-CN" altLang="en-US" dirty="0"/>
                    </a:p>
                  </a:txBody>
                  <a:tcPr marL="68580" marR="68580" marT="0" marB="0" anchor="ctr">
                    <a:solidFill>
                      <a:srgbClr val="CCD5EA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 marL="68580" marR="68580" marT="0" marB="0" anchor="ctr"/>
                </a:tc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75929"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 marL="68580" marR="68580" marT="0" marB="0" anchor="ctr">
                    <a:solidFill>
                      <a:srgbClr val="CCD5EA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zh-CN" altLang="en-US" sz="1400" b="1" dirty="0">
                          <a:latin typeface="微软雅黑" panose="020B0503020204020204" charset="-122"/>
                          <a:ea typeface="微软雅黑" panose="020B0503020204020204" charset="-122"/>
                          <a:cs typeface="宋体" panose="02010600030101010101" pitchFamily="2" charset="-122"/>
                        </a:rPr>
                        <a:t>前处理模块开发：</a:t>
                      </a:r>
                      <a:endParaRPr lang="en-US" altLang="zh-CN" sz="1400" b="1" dirty="0">
                        <a:latin typeface="微软雅黑" panose="020B0503020204020204" charset="-122"/>
                        <a:ea typeface="微软雅黑" panose="020B0503020204020204" charset="-122"/>
                        <a:cs typeface="宋体" panose="02010600030101010101" pitchFamily="2" charset="-122"/>
                      </a:endParaRPr>
                    </a:p>
                    <a:p>
                      <a:pPr marL="228600" marR="0" lvl="0" indent="-2286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AutoNum type="arabicPeriod"/>
                        <a:defRPr/>
                      </a:pPr>
                      <a:r>
                        <a:rPr lang="en-US" altLang="zh-CN" sz="1400" b="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IEC</a:t>
                      </a:r>
                      <a:r>
                        <a:rPr lang="zh-CN" altLang="en-US" sz="1400" b="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工况自动生成程序</a:t>
                      </a:r>
                      <a:endParaRPr lang="en-US" altLang="zh-CN" sz="1400" b="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228600" marR="0" lvl="0" indent="-2286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AutoNum type="arabicPeriod"/>
                        <a:defRPr/>
                      </a:pPr>
                      <a:r>
                        <a:rPr lang="zh-CN" altLang="en-US" sz="1400" b="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批量生成与处理程序</a:t>
                      </a:r>
                      <a:endParaRPr lang="en-US" altLang="en-US" sz="1400" b="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/>
                </a:tc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 rowSpan="3">
                  <a:txBody>
                    <a:bodyPr/>
                    <a:lstStyle/>
                    <a:p>
                      <a:pPr indent="0">
                        <a:buNone/>
                      </a:pPr>
                      <a:r>
                        <a:rPr lang="en-US" altLang="zh-CN" sz="1400" b="1" dirty="0">
                          <a:latin typeface="微软雅黑" panose="020B0503020204020204" charset="-122"/>
                          <a:ea typeface="微软雅黑" panose="020B0503020204020204" charset="-122"/>
                          <a:cs typeface="+mn-cs"/>
                        </a:rPr>
                        <a:t>1</a:t>
                      </a:r>
                      <a:r>
                        <a:rPr lang="zh-CN" altLang="en-US" sz="1400" b="1" dirty="0">
                          <a:latin typeface="微软雅黑" panose="020B0503020204020204" charset="-122"/>
                          <a:ea typeface="微软雅黑" panose="020B0503020204020204" charset="-122"/>
                          <a:cs typeface="+mn-cs"/>
                        </a:rPr>
                        <a:t>）完成情况：</a:t>
                      </a:r>
                    </a:p>
                    <a:p>
                      <a:pPr indent="0">
                        <a:buNone/>
                      </a:pPr>
                      <a:r>
                        <a:rPr lang="en-US" altLang="zh-CN" sz="1400" b="0" kern="1200" dirty="0" err="1">
                          <a:solidFill>
                            <a:schemeClr val="dk1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+mn-cs"/>
                        </a:rPr>
                        <a:t>Multisetup</a:t>
                      </a:r>
                      <a:r>
                        <a:rPr lang="zh-CN" altLang="en-US" sz="1400" b="0" kern="1200" dirty="0">
                          <a:solidFill>
                            <a:schemeClr val="dk1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+mn-cs"/>
                        </a:rPr>
                        <a:t>界面的输入参数梳理，完成配置文件定义，编写</a:t>
                      </a:r>
                      <a:r>
                        <a:rPr lang="en-US" altLang="zh-CN" sz="1400" b="0" kern="1200" dirty="0">
                          <a:solidFill>
                            <a:schemeClr val="dk1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+mn-cs"/>
                        </a:rPr>
                        <a:t>IECgenerate.rs</a:t>
                      </a:r>
                      <a:r>
                        <a:rPr lang="zh-CN" altLang="en-US" sz="1400" b="0" kern="1200" dirty="0">
                          <a:solidFill>
                            <a:schemeClr val="dk1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+mn-cs"/>
                        </a:rPr>
                        <a:t>函数实现载荷工况表生成。</a:t>
                      </a:r>
                      <a:endParaRPr lang="en-US" altLang="zh-CN" sz="1400" b="0" kern="1200" dirty="0">
                        <a:solidFill>
                          <a:schemeClr val="dk1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+mn-cs"/>
                      </a:endParaRPr>
                    </a:p>
                    <a:p>
                      <a:pPr indent="0">
                        <a:buNone/>
                      </a:pPr>
                      <a:r>
                        <a:rPr lang="en-US" altLang="zh-CN" sz="1400" b="1" dirty="0"/>
                        <a:t>2</a:t>
                      </a:r>
                      <a:r>
                        <a:rPr lang="zh-CN" altLang="en-US" sz="1400" b="1" dirty="0"/>
                        <a:t>）总体完成进度：</a:t>
                      </a:r>
                      <a:r>
                        <a:rPr lang="en-US" altLang="zh-CN" sz="1800" b="1" kern="1200" dirty="0">
                          <a:solidFill>
                            <a:srgbClr val="C00000"/>
                          </a:solidFill>
                          <a:latin typeface="+mn-lt"/>
                          <a:ea typeface="+mn-ea"/>
                          <a:cs typeface="+mn-cs"/>
                        </a:rPr>
                        <a:t>60%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400" b="1" dirty="0">
                          <a:latin typeface="微软雅黑" panose="020B0503020204020204" charset="-122"/>
                          <a:ea typeface="微软雅黑" panose="020B0503020204020204" charset="-122"/>
                          <a:cs typeface="+mn-cs"/>
                        </a:rPr>
                        <a:t>3</a:t>
                      </a:r>
                      <a:r>
                        <a:rPr lang="zh-CN" altLang="en-US" sz="1400" b="1" dirty="0">
                          <a:latin typeface="微软雅黑" panose="020B0503020204020204" charset="-122"/>
                          <a:ea typeface="微软雅黑" panose="020B0503020204020204" charset="-122"/>
                          <a:cs typeface="+mn-cs"/>
                        </a:rPr>
                        <a:t>）</a:t>
                      </a:r>
                      <a:r>
                        <a:rPr lang="zh-CN" altLang="en-US" sz="1400" b="1" dirty="0">
                          <a:latin typeface="微软雅黑" panose="020B0503020204020204" charset="-122"/>
                          <a:ea typeface="微软雅黑" panose="020B0503020204020204" charset="-122"/>
                          <a:cs typeface="+mn-cs"/>
                          <a:sym typeface="+mn-ea"/>
                        </a:rPr>
                        <a:t>完成指标的可行性：</a:t>
                      </a:r>
                      <a:r>
                        <a:rPr lang="zh-CN" altLang="en-US" sz="1400" dirty="0"/>
                        <a:t>可按计划顺利完成</a:t>
                      </a:r>
                      <a:r>
                        <a:rPr lang="en-US" altLang="zh-CN" sz="1400" b="0" dirty="0">
                          <a:latin typeface="微软雅黑" panose="020B0503020204020204" charset="-122"/>
                          <a:ea typeface="微软雅黑" panose="020B0503020204020204" charset="-122"/>
                          <a:cs typeface="+mn-cs"/>
                        </a:rPr>
                        <a:t>。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10200">
                <a:tc rowSpan="3">
                  <a:txBody>
                    <a:bodyPr/>
                    <a:lstStyle/>
                    <a:p>
                      <a:pPr algn="ctr"/>
                      <a:r>
                        <a:rPr lang="en-US" altLang="zh-CN" sz="14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  <a:endParaRPr lang="zh-CN" altLang="en-US" dirty="0"/>
                    </a:p>
                  </a:txBody>
                  <a:tcPr marL="68580" marR="68580" marT="0" marB="0" anchor="ctr">
                    <a:solidFill>
                      <a:srgbClr val="CCD5EA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 marL="68580" marR="68580" marT="0" marB="0" anchor="ctr"/>
                </a:tc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zh-CN" altLang="en-US" sz="1400" b="1" dirty="0">
                          <a:latin typeface="微软雅黑" panose="020B0503020204020204" charset="-122"/>
                          <a:ea typeface="微软雅黑" panose="020B0503020204020204" charset="-122"/>
                          <a:cs typeface="宋体" panose="02010600030101010101" pitchFamily="2" charset="-122"/>
                        </a:rPr>
                        <a:t>后处理模块开发：</a:t>
                      </a:r>
                      <a:endParaRPr lang="en-US" altLang="zh-CN" sz="1400" b="1" dirty="0">
                        <a:latin typeface="微软雅黑" panose="020B0503020204020204" charset="-122"/>
                        <a:ea typeface="微软雅黑" panose="020B0503020204020204" charset="-122"/>
                        <a:cs typeface="宋体" panose="02010600030101010101" pitchFamily="2" charset="-122"/>
                      </a:endParaRPr>
                    </a:p>
                    <a:p>
                      <a:pPr marL="228600" marR="0" lvl="0" indent="-2286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AutoNum type="arabicPeriod"/>
                        <a:defRPr/>
                      </a:pPr>
                      <a:r>
                        <a:rPr lang="zh-CN" altLang="en-US" sz="1400" b="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模型转换</a:t>
                      </a:r>
                      <a:endParaRPr lang="en-US" altLang="zh-CN" sz="1400" b="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228600" marR="0" lvl="0" indent="-2286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AutoNum type="arabicPeriod"/>
                        <a:defRPr/>
                      </a:pPr>
                      <a:r>
                        <a:rPr lang="zh-CN" altLang="en-US" sz="1400" b="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疲劳极限载荷处理</a:t>
                      </a:r>
                      <a:endParaRPr lang="en-US" altLang="zh-CN" sz="1400" b="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/>
                </a:tc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 marL="68580" marR="68580" marT="0" marB="0" anchor="ctr">
                    <a:solidFill>
                      <a:srgbClr val="CCD5EA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 marL="68580" marR="68580" marT="0" marB="0" anchor="ctr"/>
                </a:tc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indent="0">
                        <a:buNone/>
                      </a:pPr>
                      <a:r>
                        <a:rPr lang="en-US" altLang="zh-CN" sz="1400" b="1" dirty="0">
                          <a:latin typeface="微软雅黑" panose="020B0503020204020204" charset="-122"/>
                          <a:ea typeface="微软雅黑" panose="020B0503020204020204" charset="-122"/>
                          <a:cs typeface="宋体" panose="02010600030101010101" pitchFamily="2" charset="-122"/>
                        </a:rPr>
                        <a:t>1</a:t>
                      </a:r>
                      <a:r>
                        <a:rPr lang="zh-CN" altLang="en-US" sz="1400" b="1" dirty="0">
                          <a:latin typeface="微软雅黑" panose="020B0503020204020204" charset="-122"/>
                          <a:ea typeface="微软雅黑" panose="020B0503020204020204" charset="-122"/>
                          <a:cs typeface="宋体" panose="02010600030101010101" pitchFamily="2" charset="-122"/>
                        </a:rPr>
                        <a:t>）完成情况：</a:t>
                      </a:r>
                    </a:p>
                    <a:p>
                      <a:r>
                        <a:rPr lang="zh-CN" altLang="en-US" sz="1400" b="0" dirty="0">
                          <a:latin typeface="微软雅黑" panose="020B0503020204020204" charset="-122"/>
                          <a:ea typeface="微软雅黑" panose="020B0503020204020204" charset="-122"/>
                          <a:cs typeface="宋体" panose="02010600030101010101" pitchFamily="2" charset="-122"/>
                        </a:rPr>
                        <a:t>后端载荷处理算法开发</a:t>
                      </a:r>
                      <a:endParaRPr lang="en-US" altLang="zh-CN" sz="1400" b="0" dirty="0">
                        <a:latin typeface="微软雅黑" panose="020B0503020204020204" charset="-122"/>
                        <a:ea typeface="微软雅黑" panose="020B0503020204020204" charset="-122"/>
                        <a:cs typeface="宋体" panose="02010600030101010101" pitchFamily="2" charset="-122"/>
                      </a:endParaRPr>
                    </a:p>
                    <a:p>
                      <a:r>
                        <a:rPr lang="en-US" altLang="zh-CN" sz="1400" b="1" dirty="0"/>
                        <a:t>2</a:t>
                      </a:r>
                      <a:r>
                        <a:rPr lang="zh-CN" altLang="en-US" sz="1400" b="1" dirty="0"/>
                        <a:t>）总体完成进度：</a:t>
                      </a:r>
                      <a:r>
                        <a:rPr lang="en-US" altLang="zh-CN" sz="1800" b="1" kern="1200" dirty="0">
                          <a:solidFill>
                            <a:srgbClr val="C00000"/>
                          </a:solidFill>
                          <a:latin typeface="+mn-lt"/>
                          <a:ea typeface="+mn-ea"/>
                          <a:cs typeface="+mn-cs"/>
                        </a:rPr>
                        <a:t>60%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400" b="1" dirty="0">
                          <a:latin typeface="微软雅黑" panose="020B0503020204020204" charset="-122"/>
                          <a:ea typeface="微软雅黑" panose="020B0503020204020204" charset="-122"/>
                          <a:cs typeface="宋体" panose="02010600030101010101" pitchFamily="2" charset="-122"/>
                        </a:rPr>
                        <a:t>3</a:t>
                      </a:r>
                      <a:r>
                        <a:rPr lang="zh-CN" altLang="en-US" sz="1400" b="1" dirty="0">
                          <a:latin typeface="微软雅黑" panose="020B0503020204020204" charset="-122"/>
                          <a:ea typeface="微软雅黑" panose="020B0503020204020204" charset="-122"/>
                          <a:cs typeface="宋体" panose="02010600030101010101" pitchFamily="2" charset="-122"/>
                        </a:rPr>
                        <a:t>）</a:t>
                      </a:r>
                      <a:r>
                        <a:rPr lang="zh-CN" altLang="en-US" sz="1400" b="1" dirty="0">
                          <a:latin typeface="微软雅黑" panose="020B0503020204020204" charset="-122"/>
                          <a:ea typeface="微软雅黑" panose="020B0503020204020204" charset="-122"/>
                          <a:cs typeface="宋体" panose="02010600030101010101" pitchFamily="2" charset="-122"/>
                          <a:sym typeface="+mn-ea"/>
                        </a:rPr>
                        <a:t>完成指标的可行性：</a:t>
                      </a:r>
                      <a:r>
                        <a:rPr lang="zh-CN" altLang="en-US" sz="1400" dirty="0"/>
                        <a:t>可按计划顺利完成</a:t>
                      </a:r>
                      <a:r>
                        <a:rPr lang="en-US" altLang="zh-CN" sz="1400" b="0" dirty="0">
                          <a:latin typeface="微软雅黑" panose="020B0503020204020204" charset="-122"/>
                          <a:ea typeface="微软雅黑" panose="020B0503020204020204" charset="-122"/>
                          <a:cs typeface="宋体" panose="02010600030101010101" pitchFamily="2" charset="-122"/>
                        </a:rPr>
                        <a:t>。</a:t>
                      </a:r>
                      <a:endParaRPr lang="en-US" sz="1400" b="0" dirty="0">
                        <a:latin typeface="微软雅黑" panose="020B0503020204020204" charset="-122"/>
                        <a:ea typeface="微软雅黑" panose="020B0503020204020204" charset="-122"/>
                        <a:cs typeface="宋体" panose="02010600030101010101" pitchFamily="2" charset="-122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008000">
                <a:tc>
                  <a:txBody>
                    <a:bodyPr/>
                    <a:lstStyle/>
                    <a:p>
                      <a:pPr marL="0" indent="0" algn="ctr" defTabSz="914400" rtl="0" eaLnBrk="1" latinLnBrk="0" hangingPunct="1">
                        <a:lnSpc>
                          <a:spcPct val="100000"/>
                        </a:lnSpc>
                        <a:buNone/>
                      </a:pPr>
                      <a:r>
                        <a:rPr lang="en-US" altLang="en-US" sz="14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  <a:endParaRPr lang="en-US" altLang="zh-CN" sz="14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>
                    <a:solidFill>
                      <a:srgbClr val="CCD5EA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defRPr/>
                      </a:pPr>
                      <a:r>
                        <a:rPr lang="zh-CN" altLang="en-US" sz="1400" b="1" dirty="0">
                          <a:latin typeface="微软雅黑" panose="020B0503020204020204" charset="-122"/>
                          <a:ea typeface="微软雅黑" panose="020B0503020204020204" charset="-122"/>
                          <a:cs typeface="宋体" panose="02010600030101010101" pitchFamily="2" charset="-122"/>
                        </a:rPr>
                        <a:t>集成模块：</a:t>
                      </a:r>
                      <a:endParaRPr lang="en-US" altLang="zh-CN" sz="1400" b="1" dirty="0">
                        <a:latin typeface="微软雅黑" panose="020B0503020204020204" charset="-122"/>
                        <a:ea typeface="微软雅黑" panose="020B0503020204020204" charset="-122"/>
                        <a:cs typeface="宋体" panose="02010600030101010101" pitchFamily="2" charset="-122"/>
                      </a:endParaRPr>
                    </a:p>
                  </a:txBody>
                  <a:tcPr marL="68580" marR="68580" marT="0" marB="0" anchor="ctr"/>
                </a:tc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1" dirty="0">
                          <a:latin typeface="微软雅黑" panose="020B0503020204020204" charset="-122"/>
                          <a:ea typeface="微软雅黑" panose="020B0503020204020204" charset="-122"/>
                          <a:cs typeface="宋体" panose="02010600030101010101" pitchFamily="2" charset="-122"/>
                        </a:rPr>
                        <a:t>1</a:t>
                      </a:r>
                      <a:r>
                        <a:rPr lang="zh-CN" altLang="en-US" sz="1400" b="1" dirty="0">
                          <a:latin typeface="微软雅黑" panose="020B0503020204020204" charset="-122"/>
                          <a:ea typeface="微软雅黑" panose="020B0503020204020204" charset="-122"/>
                          <a:cs typeface="宋体" panose="02010600030101010101" pitchFamily="2" charset="-122"/>
                        </a:rPr>
                        <a:t>）完成情况</a:t>
                      </a:r>
                      <a:r>
                        <a:rPr lang="zh-CN" altLang="en-US" sz="1400" b="0" dirty="0">
                          <a:latin typeface="微软雅黑" panose="020B0503020204020204" charset="-122"/>
                          <a:ea typeface="微软雅黑" panose="020B0503020204020204" charset="-122"/>
                          <a:cs typeface="宋体" panose="02010600030101010101" pitchFamily="2" charset="-122"/>
                        </a:rPr>
                        <a:t>：</a:t>
                      </a:r>
                      <a:endParaRPr lang="en-US" altLang="zh-CN" sz="1400" b="0" dirty="0">
                        <a:latin typeface="微软雅黑" panose="020B0503020204020204" charset="-122"/>
                        <a:ea typeface="微软雅黑" panose="020B0503020204020204" charset="-122"/>
                        <a:cs typeface="宋体" panose="02010600030101010101" pitchFamily="2" charset="-122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zh-CN" altLang="en-US" sz="1400" b="0" dirty="0">
                          <a:latin typeface="微软雅黑" panose="020B0503020204020204" charset="-122"/>
                          <a:ea typeface="微软雅黑" panose="020B0503020204020204" charset="-122"/>
                          <a:cs typeface="宋体" panose="02010600030101010101" pitchFamily="2" charset="-122"/>
                        </a:rPr>
                        <a:t>前端主界面开发、后端载荷处理算法开发、前后端联调测试</a:t>
                      </a:r>
                      <a:endParaRPr lang="en-US" altLang="zh-CN" sz="1400" b="0" dirty="0">
                        <a:latin typeface="微软雅黑" panose="020B0503020204020204" charset="-122"/>
                        <a:ea typeface="微软雅黑" panose="020B0503020204020204" charset="-122"/>
                        <a:cs typeface="宋体" panose="02010600030101010101" pitchFamily="2" charset="-122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1" dirty="0">
                          <a:latin typeface="微软雅黑" panose="020B0503020204020204" charset="-122"/>
                          <a:ea typeface="微软雅黑" panose="020B0503020204020204" charset="-122"/>
                          <a:cs typeface="宋体" panose="02010600030101010101" pitchFamily="2" charset="-122"/>
                        </a:rPr>
                        <a:t>2</a:t>
                      </a:r>
                      <a:r>
                        <a:rPr lang="zh-CN" altLang="en-US" sz="1400" b="1" dirty="0">
                          <a:latin typeface="微软雅黑" panose="020B0503020204020204" charset="-122"/>
                          <a:ea typeface="微软雅黑" panose="020B0503020204020204" charset="-122"/>
                          <a:cs typeface="宋体" panose="02010600030101010101" pitchFamily="2" charset="-122"/>
                        </a:rPr>
                        <a:t>）总体完成进度</a:t>
                      </a:r>
                      <a:r>
                        <a:rPr lang="zh-CN" altLang="en-US" sz="1400" b="0" dirty="0">
                          <a:latin typeface="微软雅黑" panose="020B0503020204020204" charset="-122"/>
                          <a:ea typeface="微软雅黑" panose="020B0503020204020204" charset="-122"/>
                          <a:cs typeface="宋体" panose="02010600030101010101" pitchFamily="2" charset="-122"/>
                        </a:rPr>
                        <a:t>：</a:t>
                      </a:r>
                      <a:r>
                        <a:rPr lang="en-US" altLang="zh-CN" sz="1800" b="1" kern="1200" dirty="0">
                          <a:solidFill>
                            <a:srgbClr val="C00000"/>
                          </a:solidFill>
                          <a:latin typeface="+mn-lt"/>
                          <a:ea typeface="+mn-ea"/>
                          <a:cs typeface="+mn-cs"/>
                        </a:rPr>
                        <a:t>80%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1" dirty="0">
                          <a:latin typeface="微软雅黑" panose="020B0503020204020204" charset="-122"/>
                          <a:ea typeface="微软雅黑" panose="020B0503020204020204" charset="-122"/>
                          <a:cs typeface="宋体" panose="02010600030101010101" pitchFamily="2" charset="-122"/>
                        </a:rPr>
                        <a:t>3</a:t>
                      </a:r>
                      <a:r>
                        <a:rPr lang="zh-CN" altLang="en-US" sz="1400" b="1" dirty="0">
                          <a:latin typeface="微软雅黑" panose="020B0503020204020204" charset="-122"/>
                          <a:ea typeface="微软雅黑" panose="020B0503020204020204" charset="-122"/>
                          <a:cs typeface="宋体" panose="02010600030101010101" pitchFamily="2" charset="-122"/>
                        </a:rPr>
                        <a:t>）完成指标的可行性</a:t>
                      </a:r>
                      <a:r>
                        <a:rPr lang="zh-CN" altLang="en-US" sz="1400" b="0" dirty="0">
                          <a:latin typeface="微软雅黑" panose="020B0503020204020204" charset="-122"/>
                          <a:ea typeface="微软雅黑" panose="020B0503020204020204" charset="-122"/>
                          <a:cs typeface="宋体" panose="02010600030101010101" pitchFamily="2" charset="-122"/>
                        </a:rPr>
                        <a:t>：可按计划顺利完成</a:t>
                      </a:r>
                      <a:endParaRPr lang="zh-CN" altLang="en-US" dirty="0"/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标题 1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>
                <a:solidFill>
                  <a:srgbClr val="0078E7"/>
                </a:solidFill>
                <a:latin typeface="Arial" panose="020B0604020202020204" pitchFamily="34" charset="0"/>
                <a:ea typeface="微软雅黑" panose="020B0503020204020204" charset="-122"/>
                <a:sym typeface="微软雅黑" panose="020B0503020204020204" charset="-122"/>
              </a:rPr>
              <a:t>四、博士研究进展</a:t>
            </a:r>
            <a:endParaRPr lang="en-US" altLang="zh-CN" dirty="0">
              <a:solidFill>
                <a:srgbClr val="0078E7"/>
              </a:solidFill>
              <a:latin typeface="Arial" panose="020B0604020202020204" pitchFamily="34" charset="0"/>
              <a:ea typeface="微软雅黑" panose="020B0503020204020204" charset="-122"/>
              <a:sym typeface="微软雅黑" panose="020B0503020204020204" charset="-122"/>
            </a:endParaRPr>
          </a:p>
        </p:txBody>
      </p:sp>
      <p:sp>
        <p:nvSpPr>
          <p:cNvPr id="2" name="灯片编号占位符 1"/>
          <p:cNvSpPr>
            <a:spLocks noGrp="1"/>
          </p:cNvSpPr>
          <p:nvPr>
            <p:ph type="sldNum" sz="quarter" idx="12"/>
          </p:nvPr>
        </p:nvSpPr>
        <p:spPr>
          <a:xfrm>
            <a:off x="9333352" y="6478588"/>
            <a:ext cx="2743200" cy="365125"/>
          </a:xfr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98A61D02-9D9C-4436-9CDA-5FCC928CB330}" type="slidenum">
              <a:rPr kumimoji="0" lang="zh-CN" altLang="en-US" sz="1400" b="0" i="0" u="none" strike="noStrike" kern="1200" cap="none" spc="0" normalizeH="0" baseline="0" noProof="1">
                <a:ln>
                  <a:noFill/>
                </a:ln>
                <a:solidFill>
                  <a:srgbClr val="00808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20</a:t>
            </a:fld>
            <a:endParaRPr kumimoji="0" lang="zh-CN" altLang="en-US" sz="1400" b="0" i="0" u="none" strike="noStrike" kern="1200" cap="none" spc="0" normalizeH="0" baseline="0" noProof="1">
              <a:ln>
                <a:noFill/>
              </a:ln>
              <a:solidFill>
                <a:srgbClr val="00808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" name="矩形 2">
            <a:extLst>
              <a:ext uri="{FF2B5EF4-FFF2-40B4-BE49-F238E27FC236}">
                <a16:creationId xmlns:a16="http://schemas.microsoft.com/office/drawing/2014/main" id="{A61B56C4-E957-C3B6-9850-408E44895A99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612348" y="1465626"/>
            <a:ext cx="11207016" cy="1494961"/>
          </a:xfrm>
          <a:prstGeom prst="rect">
            <a:avLst/>
          </a:prstGeom>
          <a:noFill/>
          <a:ln w="12700"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pPr marL="342900" lvl="0" indent="-342900" algn="just">
              <a:lnSpc>
                <a:spcPct val="200000"/>
              </a:lnSpc>
              <a:buClr>
                <a:srgbClr val="000000"/>
              </a:buClr>
              <a:buFont typeface="Wingdings" panose="05000000000000000000" pitchFamily="2" charset="2"/>
              <a:buChar char="p"/>
            </a:pPr>
            <a:r>
              <a:rPr lang="zh-CN" altLang="en-US" sz="1600" dirty="0"/>
              <a:t>在</a:t>
            </a:r>
            <a:r>
              <a:rPr lang="en-US" altLang="zh-CN" sz="1600" dirty="0" err="1"/>
              <a:t>OpenFOAM</a:t>
            </a:r>
            <a:r>
              <a:rPr lang="zh-CN" altLang="en-US" sz="1600" dirty="0"/>
              <a:t>中研究使用滑移网格与弹性网格技术结合的方法实现</a:t>
            </a:r>
            <a:r>
              <a:rPr lang="en-US" altLang="zh-CN" sz="1600" dirty="0"/>
              <a:t>IEA 22MW</a:t>
            </a:r>
            <a:r>
              <a:rPr lang="zh-CN" altLang="en-US" sz="1600" dirty="0"/>
              <a:t>叶片挥舞运动的模拟，并调试算例。</a:t>
            </a:r>
            <a:endParaRPr lang="en-US" altLang="zh-CN" sz="1600" dirty="0"/>
          </a:p>
          <a:p>
            <a:pPr marL="342900" lvl="0" indent="-342900" algn="just">
              <a:lnSpc>
                <a:spcPct val="200000"/>
              </a:lnSpc>
              <a:buClr>
                <a:srgbClr val="000000"/>
              </a:buClr>
              <a:buFont typeface="Wingdings" panose="05000000000000000000" pitchFamily="2" charset="2"/>
              <a:buChar char="p"/>
            </a:pPr>
            <a:r>
              <a:rPr lang="zh-CN" altLang="en-US" sz="1600" dirty="0">
                <a:solidFill>
                  <a:schemeClr val="tx1"/>
                </a:solidFill>
              </a:rPr>
              <a:t>梳理致动线结合</a:t>
            </a:r>
            <a:r>
              <a:rPr lang="en-US" altLang="zh-CN" sz="1600" dirty="0">
                <a:solidFill>
                  <a:schemeClr val="tx1"/>
                </a:solidFill>
              </a:rPr>
              <a:t>BPM</a:t>
            </a:r>
            <a:r>
              <a:rPr lang="zh-CN" altLang="en-US" sz="1600" dirty="0">
                <a:solidFill>
                  <a:schemeClr val="tx1"/>
                </a:solidFill>
              </a:rPr>
              <a:t>方法计算气动噪声技术路线；学习致动线方法和</a:t>
            </a:r>
            <a:r>
              <a:rPr lang="en-US" altLang="zh-CN" sz="1600" dirty="0" err="1">
                <a:solidFill>
                  <a:schemeClr val="tx1"/>
                </a:solidFill>
              </a:rPr>
              <a:t>openfoam</a:t>
            </a:r>
            <a:r>
              <a:rPr lang="zh-CN" altLang="en-US" sz="1600" dirty="0">
                <a:solidFill>
                  <a:schemeClr val="tx1"/>
                </a:solidFill>
              </a:rPr>
              <a:t>软件</a:t>
            </a:r>
            <a:r>
              <a:rPr lang="zh-CN" altLang="en-US" sz="1600" dirty="0"/>
              <a:t>；</a:t>
            </a:r>
            <a:r>
              <a:rPr lang="zh-CN" altLang="en-US" sz="1600" dirty="0">
                <a:solidFill>
                  <a:schemeClr val="tx1"/>
                </a:solidFill>
              </a:rPr>
              <a:t>重构翼型优化程序，优化计算效率。</a:t>
            </a:r>
            <a:endParaRPr lang="zh-CN" altLang="en-US" sz="1600" b="1" dirty="0">
              <a:solidFill>
                <a:srgbClr val="C00000"/>
              </a:solidFill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0770" name="组合 3"/>
          <p:cNvGrpSpPr/>
          <p:nvPr/>
        </p:nvGrpSpPr>
        <p:grpSpPr>
          <a:xfrm>
            <a:off x="4067175" y="2492375"/>
            <a:ext cx="4310063" cy="2095500"/>
            <a:chOff x="4139952" y="2420888"/>
            <a:chExt cx="4309515" cy="2094822"/>
          </a:xfrm>
        </p:grpSpPr>
        <p:sp>
          <p:nvSpPr>
            <p:cNvPr id="160771" name="TextBox 8"/>
            <p:cNvSpPr txBox="1"/>
            <p:nvPr/>
          </p:nvSpPr>
          <p:spPr>
            <a:xfrm>
              <a:off x="5292080" y="3573016"/>
              <a:ext cx="1584176" cy="942694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>
              <a:lvl1pPr marL="228600" indent="-228600" algn="l" rtl="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</a:lstStyle>
            <a:p>
              <a:pPr marL="0" lvl="0" indent="0">
                <a:lnSpc>
                  <a:spcPct val="110000"/>
                </a:lnSpc>
                <a:spcBef>
                  <a:spcPct val="0"/>
                </a:spcBef>
                <a:buNone/>
              </a:pPr>
              <a:r>
                <a:rPr lang="zh-CN" altLang="en-US" sz="5400" b="1" dirty="0">
                  <a:solidFill>
                    <a:srgbClr val="018CD0"/>
                  </a:solidFill>
                  <a:latin typeface="微软雅黑" panose="020B0503020204020204" charset="-122"/>
                </a:rPr>
                <a:t>谢谢</a:t>
              </a:r>
            </a:p>
          </p:txBody>
        </p:sp>
        <p:sp>
          <p:nvSpPr>
            <p:cNvPr id="160772" name="TextBox 8"/>
            <p:cNvSpPr txBox="1"/>
            <p:nvPr/>
          </p:nvSpPr>
          <p:spPr>
            <a:xfrm>
              <a:off x="4139952" y="2420888"/>
              <a:ext cx="4309515" cy="1037143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>
              <a:lvl1pPr marL="228600" indent="-228600" algn="l" rtl="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</a:lstStyle>
            <a:p>
              <a:pPr marL="0" lvl="0" indent="0">
                <a:lnSpc>
                  <a:spcPct val="110000"/>
                </a:lnSpc>
                <a:spcBef>
                  <a:spcPct val="0"/>
                </a:spcBef>
                <a:buNone/>
              </a:pPr>
              <a:r>
                <a:rPr lang="zh-CN" altLang="en-US" sz="6000" dirty="0">
                  <a:solidFill>
                    <a:srgbClr val="018CD0"/>
                  </a:solidFill>
                  <a:latin typeface="微软雅黑" panose="020B0503020204020204" charset="-122"/>
                </a:rPr>
                <a:t>汇 报 完 毕 </a:t>
              </a:r>
            </a:p>
          </p:txBody>
        </p:sp>
        <p:sp>
          <p:nvSpPr>
            <p:cNvPr id="3" name="矩形 2"/>
            <p:cNvSpPr/>
            <p:nvPr/>
          </p:nvSpPr>
          <p:spPr>
            <a:xfrm>
              <a:off x="4284397" y="4058658"/>
              <a:ext cx="863490" cy="46023"/>
            </a:xfrm>
            <a:prstGeom prst="rect">
              <a:avLst/>
            </a:prstGeom>
            <a:solidFill>
              <a:srgbClr val="018CD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1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chemeClr val="lt1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  <a:sym typeface="+mn-ea"/>
                </a:rPr>
                <a:t>  </a:t>
              </a:r>
            </a:p>
          </p:txBody>
        </p:sp>
        <p:sp>
          <p:nvSpPr>
            <p:cNvPr id="7" name="矩形 6"/>
            <p:cNvSpPr/>
            <p:nvPr/>
          </p:nvSpPr>
          <p:spPr>
            <a:xfrm>
              <a:off x="7020899" y="4058658"/>
              <a:ext cx="863490" cy="46023"/>
            </a:xfrm>
            <a:prstGeom prst="rect">
              <a:avLst/>
            </a:prstGeom>
            <a:solidFill>
              <a:srgbClr val="018CD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1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chemeClr val="lt1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  <a:sym typeface="+mn-ea"/>
                </a:rPr>
                <a:t>  </a:t>
              </a:r>
            </a:p>
          </p:txBody>
        </p:sp>
      </p:grpSp>
      <p:sp>
        <p:nvSpPr>
          <p:cNvPr id="2" name="灯片编号占位符 1"/>
          <p:cNvSpPr>
            <a:spLocks noGrp="1"/>
          </p:cNvSpPr>
          <p:nvPr>
            <p:ph type="sldNum" sz="quarter" idx="4294967295"/>
            <p:custDataLst>
              <p:tags r:id="rId1"/>
            </p:custDataLst>
          </p:nvPr>
        </p:nvSpPr>
        <p:spPr>
          <a:xfrm>
            <a:off x="9333352" y="6478588"/>
            <a:ext cx="2743200" cy="365125"/>
          </a:xfr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98A61D02-9D9C-4436-9CDA-5FCC928CB330}" type="slidenum">
              <a:rPr kumimoji="0" lang="zh-CN" altLang="en-US" sz="1400" b="0" i="0" u="none" strike="noStrike" kern="1200" cap="none" spc="0" normalizeH="0" baseline="0" noProof="1">
                <a:ln>
                  <a:noFill/>
                </a:ln>
                <a:solidFill>
                  <a:srgbClr val="00808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21</a:t>
            </a:fld>
            <a:endParaRPr kumimoji="0" lang="zh-CN" altLang="en-US" sz="1400" b="0" i="0" u="none" strike="noStrike" kern="1200" cap="none" spc="0" normalizeH="0" baseline="0" noProof="1">
              <a:ln>
                <a:noFill/>
              </a:ln>
              <a:solidFill>
                <a:srgbClr val="00808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OMMONDATA" val="eyJoZGlkIjoiNDI1NGQ4MDY4NjMxYWVlMzc3ODM2NDE0MmU1ODUxYzYifQ=="/>
  <p:tag name="RESOURCE_RECORD_KEY" val="{&quot;13&quot;:[4364943]}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146"/>
  <p:tag name="MH_LIBRARY" val="CONTENTS"/>
  <p:tag name="MH_TYPE" val="OTHERS"/>
  <p:tag name="ID" val="553512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283.25,&quot;left&quot;:347.2,&quot;top&quot;:126.85,&quot;width&quot;:544.25}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283.25,&quot;left&quot;:347.2,&quot;top&quot;:126.85,&quot;width&quot;:544.25}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  <p:tag name="KSO_WM_DIAGRAM_VIRTUALLY_FRAME" val="{&quot;height&quot;:283.25,&quot;left&quot;:347.2,&quot;top&quot;:126.85,&quot;width&quot;:544.25}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  <p:tag name="KSO_WM_DIAGRAM_VIRTUALLY_FRAME" val="{&quot;height&quot;:283.25,&quot;left&quot;:347.2,&quot;top&quot;:126.85,&quot;width&quot;:544.25}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  <p:tag name="KSO_WM_DIAGRAM_VIRTUALLY_FRAME" val="{&quot;height&quot;:283.25,&quot;left&quot;:347.2,&quot;top&quot;:126.85,&quot;width&quot;:544.25}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  <p:tag name="KSO_WM_DIAGRAM_VIRTUALLY_FRAME" val="{&quot;height&quot;:283.25,&quot;left&quot;:347.2,&quot;top&quot;:126.85,&quot;width&quot;:544.25}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  <p:tag name="KSO_WM_DIAGRAM_VIRTUALLY_FRAME" val="{&quot;height&quot;:283.25,&quot;left&quot;:347.2,&quot;top&quot;:126.85,&quot;width&quot;:544.25}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  <p:tag name="KSO_WM_DIAGRAM_VIRTUALLY_FRAME" val="{&quot;height&quot;:283.25,&quot;left&quot;:347.2,&quot;top&quot;:126.85,&quot;width&quot;:544.25}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heme/theme1.xml><?xml version="1.0" encoding="utf-8"?>
<a:theme xmlns:a="http://schemas.openxmlformats.org/drawingml/2006/main" name="1_Office 主题​​">
  <a:themeElements>
    <a:clrScheme name="Flow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F49100"/>
      </a:hlink>
      <a:folHlink>
        <a:srgbClr val="85DFD0"/>
      </a:folHlink>
    </a:clrScheme>
    <a:fontScheme name="自定义 1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>
        <a:ln w="12700">
          <a:solidFill>
            <a:schemeClr val="tx1"/>
          </a:solidFill>
          <a:tailEnd type="stealth" w="lg" len="lg"/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 anchor="t">
        <a:spAutoFit/>
      </a:bodyPr>
      <a:lstStyle>
        <a:defPPr algn="l">
          <a:defRPr lang="zh-CN" altLang="en-US" sz="2000" b="1">
            <a:sym typeface="+mn-ea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236</TotalTime>
  <Words>2848</Words>
  <Application>Microsoft Office PowerPoint</Application>
  <PresentationFormat>宽屏</PresentationFormat>
  <Paragraphs>348</Paragraphs>
  <Slides>21</Slides>
  <Notes>12</Notes>
  <HiddenSlides>0</HiddenSlides>
  <MMClips>0</MMClips>
  <ScaleCrop>false</ScaleCrop>
  <HeadingPairs>
    <vt:vector size="6" baseType="variant">
      <vt:variant>
        <vt:lpstr>已用的字体</vt:lpstr>
      </vt:variant>
      <vt:variant>
        <vt:i4>6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21</vt:i4>
      </vt:variant>
    </vt:vector>
  </HeadingPairs>
  <TitlesOfParts>
    <vt:vector size="28" baseType="lpstr">
      <vt:lpstr>等线</vt:lpstr>
      <vt:lpstr>宋体</vt:lpstr>
      <vt:lpstr>微软雅黑</vt:lpstr>
      <vt:lpstr>Arial</vt:lpstr>
      <vt:lpstr>Times New Roman</vt:lpstr>
      <vt:lpstr>Wingdings</vt:lpstr>
      <vt:lpstr>1_Office 主题​​</vt:lpstr>
      <vt:lpstr>PowerPoint 演示文稿</vt:lpstr>
      <vt:lpstr>PowerPoint 演示文稿</vt:lpstr>
      <vt:lpstr>一、团队建设工作</vt:lpstr>
      <vt:lpstr>一、团队建设工作</vt:lpstr>
      <vt:lpstr>二、科学研究工作</vt:lpstr>
      <vt:lpstr>二、科学研究工作</vt:lpstr>
      <vt:lpstr>二、科学研究工作</vt:lpstr>
      <vt:lpstr>二、科学研究工作</vt:lpstr>
      <vt:lpstr>二、研究工作：6月总结与7月计划</vt:lpstr>
      <vt:lpstr>二、研究工作：6月总结与7月计划</vt:lpstr>
      <vt:lpstr>二、研究工作：6月总结与7月计划</vt:lpstr>
      <vt:lpstr>二、研究工作：6月总结与7月计划</vt:lpstr>
      <vt:lpstr>二、研究工作：6月总结与7月计划</vt:lpstr>
      <vt:lpstr>二、研究工作：6月总结与7月计划</vt:lpstr>
      <vt:lpstr>二、研究工作：6月总结与7月计划</vt:lpstr>
      <vt:lpstr>PowerPoint 演示文稿</vt:lpstr>
      <vt:lpstr>二、研究工作：7月文档提交计划</vt:lpstr>
      <vt:lpstr>三、2025年度考核指标进展</vt:lpstr>
      <vt:lpstr>三、2025年度考核指标进展</vt:lpstr>
      <vt:lpstr>四、博士研究进展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admin</dc:creator>
  <cp:lastModifiedBy>yize guo</cp:lastModifiedBy>
  <cp:revision>237</cp:revision>
  <dcterms:created xsi:type="dcterms:W3CDTF">2024-01-27T12:55:00Z</dcterms:created>
  <dcterms:modified xsi:type="dcterms:W3CDTF">2025-06-27T13:17:04Z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C29F79A14F134E00B94C49009BB91190_12</vt:lpwstr>
  </property>
  <property fmtid="{D5CDD505-2E9C-101B-9397-08002B2CF9AE}" pid="3" name="KSOProductBuildVer">
    <vt:lpwstr>2052-12.1.0.21541</vt:lpwstr>
  </property>
</Properties>
</file>