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7" r:id="rId2"/>
    <p:sldId id="270" r:id="rId3"/>
    <p:sldId id="272" r:id="rId4"/>
    <p:sldId id="273" r:id="rId5"/>
    <p:sldId id="260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>
          <p15:clr>
            <a:srgbClr val="A4A3A4"/>
          </p15:clr>
        </p15:guide>
        <p15:guide id="2" pos="38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72" y="208"/>
      </p:cViewPr>
      <p:guideLst>
        <p:guide orient="horz" pos="2146"/>
        <p:guide pos="38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6337B-F445-4926-96DA-B755B4E7FA27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28D5-B994-4022-8130-971BD2BF6A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70B97-06B2-3617-8D1A-0E1DC602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9FB779-C82F-FBFA-0BBC-276367429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8267C8-3B75-BBD2-1D14-D755859103FE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792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70B97-06B2-3617-8D1A-0E1DC602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9FB779-C82F-FBFA-0BBC-276367429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8267C8-3B75-BBD2-1D14-D755859103FE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149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70B97-06B2-3617-8D1A-0E1DC602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9FB779-C82F-FBFA-0BBC-276367429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8267C8-3B75-BBD2-1D14-D755859103FE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179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61795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26" tIns="45713" rIns="91426" bIns="45713" anchor="t" anchorCtr="0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907367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231775" y="1122363"/>
            <a:ext cx="11750675" cy="119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B5ED0F-C608-44B1-A70A-51632F87511E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带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 txBox="1">
            <a:spLocks noChangeArrowheads="1"/>
          </p:cNvSpPr>
          <p:nvPr userDrawn="1"/>
        </p:nvSpPr>
        <p:spPr bwMode="auto">
          <a:xfrm>
            <a:off x="9448800" y="649129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028C79-1660-4BC9-B876-AF01534AF792}" type="slidenum"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383" y="116632"/>
            <a:ext cx="11425269" cy="654032"/>
          </a:xfrm>
        </p:spPr>
        <p:txBody>
          <a:bodyPr/>
          <a:lstStyle>
            <a:lvl1pPr algn="l">
              <a:defRPr lang="zh-CN" altLang="en-US" sz="2800" b="1" kern="12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336000" y="1431588"/>
            <a:ext cx="11520000" cy="2213439"/>
          </a:xfrm>
        </p:spPr>
        <p:txBody>
          <a:bodyPr lIns="36000" tIns="36000" rIns="36000" bIns="36000">
            <a:noAutofit/>
          </a:bodyPr>
          <a:lstStyle>
            <a:lvl1pPr marL="360045" indent="-360045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p"/>
              <a:defRPr sz="2400"/>
            </a:lvl1pPr>
            <a:lvl2pPr marL="742950" indent="-285750" algn="just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2000"/>
            </a:lvl2pPr>
            <a:lvl3pPr marL="1143000" indent="-228600" algn="just">
              <a:buSzPct val="80000"/>
              <a:buFont typeface="Wingdings" panose="05000000000000000000" pitchFamily="2" charset="2"/>
              <a:buChar char="p"/>
              <a:defRPr sz="1800"/>
            </a:lvl3pPr>
            <a:lvl4pPr marL="1600200" indent="-228600" algn="just">
              <a:buSzPct val="80000"/>
              <a:buFont typeface="Wingdings" panose="05000000000000000000" pitchFamily="2" charset="2"/>
              <a:buChar char="p"/>
              <a:defRPr sz="1600"/>
            </a:lvl4pPr>
            <a:lvl5pPr marL="2057400" indent="-228600" algn="just">
              <a:buSzPct val="80000"/>
              <a:buFont typeface="Wingdings" panose="05000000000000000000" pitchFamily="2" charset="2"/>
              <a:buChar char="p"/>
              <a:defRPr sz="16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2"/>
          </p:nvPr>
        </p:nvSpPr>
        <p:spPr>
          <a:xfrm>
            <a:off x="386880" y="836712"/>
            <a:ext cx="11469760" cy="46800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>
              <a:buNone/>
              <a:defRPr lang="zh-CN" altLang="en-US" sz="2400" b="1" kern="100" spc="-3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DBEEBB-DCF3-45B3-8282-2CE5325BA75C}" type="datetime1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2025/5/13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A7EC26-06F4-4159-AF96-3C7212AFA109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96913" y="219075"/>
            <a:ext cx="11037887" cy="7762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en-US" dirty="0"/>
              <a:t>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61488" y="64785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1400" noProof="1">
                <a:solidFill>
                  <a:srgbClr val="00808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‹#›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98235" y="214728"/>
            <a:ext cx="127000" cy="647700"/>
            <a:chOff x="1752600" y="1765300"/>
            <a:chExt cx="127000" cy="647700"/>
          </a:xfrm>
        </p:grpSpPr>
        <p:sp>
          <p:nvSpPr>
            <p:cNvPr id="10" name="矩形 9"/>
            <p:cNvSpPr/>
            <p:nvPr userDrawn="1"/>
          </p:nvSpPr>
          <p:spPr>
            <a:xfrm>
              <a:off x="1752600" y="1765300"/>
              <a:ext cx="1270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1752600" y="1938867"/>
              <a:ext cx="127000" cy="127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752600" y="2112434"/>
              <a:ext cx="127000" cy="127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1752600" y="2286000"/>
              <a:ext cx="127000" cy="12700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27CD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008080"/>
          </a:solidFill>
          <a:latin typeface="Arial" panose="020B0604020202020204" pitchFamily="34" charset="0"/>
          <a:ea typeface="微软雅黑" panose="020B050302020402020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 txBox="1">
            <a:spLocks noChangeArrowheads="1"/>
          </p:cNvSpPr>
          <p:nvPr/>
        </p:nvSpPr>
        <p:spPr bwMode="auto">
          <a:xfrm>
            <a:off x="2287775" y="2088104"/>
            <a:ext cx="7009148" cy="76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Simpack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功能介绍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47CC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4" name="矩形 5"/>
          <p:cNvSpPr/>
          <p:nvPr/>
        </p:nvSpPr>
        <p:spPr>
          <a:xfrm>
            <a:off x="2139704" y="3960335"/>
            <a:ext cx="7475271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fld id="{BB962C8B-B14F-4D97-AF65-F5344CB8AC3E}" type="datetime2">
              <a:rPr lang="zh-CN" altLang="zh-CN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2025年5月13日</a:t>
            </a:fld>
            <a:r>
              <a:rPr lang="zh-CN" altLang="en-US" sz="28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rgbClr val="262626"/>
                </a:solidFill>
                <a:latin typeface="微软雅黑" panose="020B0503020204020204" charset="-122"/>
                <a:sym typeface="黑体" panose="02010609060101010101" pitchFamily="49" charset="-122"/>
              </a:rPr>
              <a:t>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2DC5-D387-1BE8-7D1A-90175851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A94FED0A-AD27-CA53-929A-34F4887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一、建模过程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4AF2DD3-2E6E-CA39-2A26-B943D43A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723F5B-0F80-FA41-CFE2-7D0C64658E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128945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520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 err="1">
                <a:solidFill>
                  <a:schemeClr val="tx1"/>
                </a:solidFill>
              </a:rPr>
              <a:t>Simpack</a:t>
            </a:r>
            <a:r>
              <a:rPr lang="zh-CN" altLang="en-US" dirty="0">
                <a:solidFill>
                  <a:schemeClr val="tx1"/>
                </a:solidFill>
              </a:rPr>
              <a:t>建模基本元素：</a:t>
            </a:r>
            <a:r>
              <a:rPr lang="en-US" altLang="zh-CN" dirty="0">
                <a:solidFill>
                  <a:schemeClr val="tx1"/>
                </a:solidFill>
              </a:rPr>
              <a:t>Bodies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Joints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Constraints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Force Element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endParaRPr lang="en-US" altLang="zh-CN" dirty="0">
              <a:solidFill>
                <a:schemeClr val="tx1"/>
              </a:solidFill>
            </a:endParaRPr>
          </a:p>
          <a:p>
            <a:pPr marL="2520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/>
              <a:t>Bodies</a:t>
            </a:r>
            <a:r>
              <a:rPr lang="zh-CN" altLang="en-US" dirty="0"/>
              <a:t>：</a:t>
            </a:r>
            <a:r>
              <a:rPr lang="zh-CN" altLang="en-US" b="1" dirty="0">
                <a:solidFill>
                  <a:srgbClr val="FF0000"/>
                </a:solidFill>
              </a:rPr>
              <a:t>建模最基本元素</a:t>
            </a:r>
            <a:r>
              <a:rPr lang="zh-CN" altLang="en-US" dirty="0"/>
              <a:t>，需要定义</a:t>
            </a:r>
            <a:r>
              <a:rPr lang="zh-CN" altLang="en-US" b="1" dirty="0"/>
              <a:t>质量</a:t>
            </a:r>
            <a:r>
              <a:rPr lang="zh-CN" altLang="en-US" dirty="0"/>
              <a:t>、</a:t>
            </a:r>
            <a:r>
              <a:rPr lang="zh-CN" altLang="en-US" b="1" dirty="0"/>
              <a:t>质心</a:t>
            </a:r>
            <a:r>
              <a:rPr lang="zh-CN" altLang="en-US" dirty="0"/>
              <a:t>、</a:t>
            </a:r>
            <a:r>
              <a:rPr lang="zh-CN" altLang="en-US" b="1" dirty="0"/>
              <a:t>转动惯量</a:t>
            </a:r>
            <a:r>
              <a:rPr lang="zh-CN" altLang="en-US" dirty="0"/>
              <a:t>、标记点</a:t>
            </a:r>
            <a:r>
              <a:rPr lang="en-US" altLang="zh-CN" dirty="0"/>
              <a:t>Markers</a:t>
            </a:r>
            <a:r>
              <a:rPr lang="zh-CN" altLang="en-US" dirty="0"/>
              <a:t>、几何。</a:t>
            </a:r>
            <a:endParaRPr lang="en-US" altLang="zh-CN" dirty="0"/>
          </a:p>
          <a:p>
            <a:pPr marL="2520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Joints</a:t>
            </a:r>
            <a:r>
              <a:rPr lang="zh-CN" altLang="en-US" dirty="0">
                <a:solidFill>
                  <a:schemeClr val="tx1"/>
                </a:solidFill>
              </a:rPr>
              <a:t>：定义</a:t>
            </a:r>
            <a:r>
              <a:rPr lang="en-US" altLang="zh-CN" dirty="0">
                <a:solidFill>
                  <a:schemeClr val="tx1"/>
                </a:solidFill>
              </a:rPr>
              <a:t>Body</a:t>
            </a:r>
            <a:r>
              <a:rPr lang="zh-CN" altLang="en-US" dirty="0">
                <a:solidFill>
                  <a:schemeClr val="tx1"/>
                </a:solidFill>
              </a:rPr>
              <a:t>之间的运动，</a:t>
            </a:r>
            <a:r>
              <a:rPr lang="zh-CN" altLang="en-US" b="1" dirty="0">
                <a:solidFill>
                  <a:srgbClr val="FF0000"/>
                </a:solidFill>
              </a:rPr>
              <a:t>约束系统自由度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pic>
        <p:nvPicPr>
          <p:cNvPr id="11" name="图片 10" descr="图示&#10;&#10;AI 生成的内容可能不正确。">
            <a:extLst>
              <a:ext uri="{FF2B5EF4-FFF2-40B4-BE49-F238E27FC236}">
                <a16:creationId xmlns:a16="http://schemas.microsoft.com/office/drawing/2014/main" id="{7D186D0B-A96E-0D84-D6E5-375AA85D9530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400" y="2884449"/>
            <a:ext cx="5449309" cy="3959264"/>
          </a:xfrm>
          <a:prstGeom prst="rect">
            <a:avLst/>
          </a:prstGeom>
        </p:spPr>
      </p:pic>
      <p:pic>
        <p:nvPicPr>
          <p:cNvPr id="13" name="图片 12" descr="图形用户界面, 文本, 应用程序, 电子邮件&#10;&#10;AI 生成的内容可能不正确。">
            <a:extLst>
              <a:ext uri="{FF2B5EF4-FFF2-40B4-BE49-F238E27FC236}">
                <a16:creationId xmlns:a16="http://schemas.microsoft.com/office/drawing/2014/main" id="{59832CA4-B18D-C08F-7A82-FA7C47AFFDD7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7"/>
          <a:stretch/>
        </p:blipFill>
        <p:spPr>
          <a:xfrm>
            <a:off x="8236516" y="2884449"/>
            <a:ext cx="3914377" cy="3959264"/>
          </a:xfrm>
          <a:prstGeom prst="rect">
            <a:avLst/>
          </a:prstGeom>
        </p:spPr>
      </p:pic>
      <p:pic>
        <p:nvPicPr>
          <p:cNvPr id="15" name="图片 14" descr="图表&#10;&#10;AI 生成的内容可能不正确。">
            <a:extLst>
              <a:ext uri="{FF2B5EF4-FFF2-40B4-BE49-F238E27FC236}">
                <a16:creationId xmlns:a16="http://schemas.microsoft.com/office/drawing/2014/main" id="{39FFD286-D1D5-BA89-1123-1972FFF6E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3" t="10082"/>
          <a:stretch/>
        </p:blipFill>
        <p:spPr>
          <a:xfrm>
            <a:off x="115448" y="3189250"/>
            <a:ext cx="2215229" cy="339756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B183543-9B99-F681-52C0-D94CEFAB4808}"/>
              </a:ext>
            </a:extLst>
          </p:cNvPr>
          <p:cNvSpPr txBox="1"/>
          <p:nvPr/>
        </p:nvSpPr>
        <p:spPr>
          <a:xfrm>
            <a:off x="115448" y="2894258"/>
            <a:ext cx="23262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just">
              <a:buClr>
                <a:srgbClr val="000000"/>
              </a:buClr>
            </a:pPr>
            <a:r>
              <a:rPr lang="en-US" altLang="zh-CN" dirty="0">
                <a:solidFill>
                  <a:schemeClr val="tx1"/>
                </a:solidFill>
              </a:rPr>
              <a:t>Body</a:t>
            </a:r>
            <a:r>
              <a:rPr lang="zh-CN" altLang="en-US" dirty="0">
                <a:solidFill>
                  <a:schemeClr val="tx1"/>
                </a:solidFill>
              </a:rPr>
              <a:t>与几何体的关系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135D1D5-95C5-764B-394C-ADE91DDC90F6}"/>
              </a:ext>
            </a:extLst>
          </p:cNvPr>
          <p:cNvCxnSpPr>
            <a:cxnSpLocks/>
          </p:cNvCxnSpPr>
          <p:nvPr/>
        </p:nvCxnSpPr>
        <p:spPr>
          <a:xfrm>
            <a:off x="178333" y="3263590"/>
            <a:ext cx="1375317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BEBEC84-3927-02BD-6EB1-12019D31BA52}"/>
              </a:ext>
            </a:extLst>
          </p:cNvPr>
          <p:cNvSpPr txBox="1"/>
          <p:nvPr/>
        </p:nvSpPr>
        <p:spPr>
          <a:xfrm>
            <a:off x="205216" y="6545652"/>
            <a:ext cx="162095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just">
              <a:buClr>
                <a:srgbClr val="000000"/>
              </a:buClr>
            </a:pPr>
            <a:r>
              <a:rPr lang="zh-CN" altLang="en-US" sz="1600" b="1" dirty="0">
                <a:solidFill>
                  <a:srgbClr val="FF0000"/>
                </a:solidFill>
              </a:rPr>
              <a:t>物理上是相同的</a:t>
            </a:r>
          </a:p>
        </p:txBody>
      </p:sp>
    </p:spTree>
    <p:extLst>
      <p:ext uri="{BB962C8B-B14F-4D97-AF65-F5344CB8AC3E}">
        <p14:creationId xmlns:p14="http://schemas.microsoft.com/office/powerpoint/2010/main" val="3156607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2DC5-D387-1BE8-7D1A-90175851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A94FED0A-AD27-CA53-929A-34F4887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二、</a:t>
            </a:r>
            <a:r>
              <a:rPr lang="en-US" altLang="zh-CN" dirty="0" err="1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Simpack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风电机组模型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4AF2DD3-2E6E-CA39-2A26-B943D43A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723F5B-0F80-FA41-CFE2-7D0C64658E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87203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单独建立风轮、机舱、塔架、基础子结构。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>
                <a:solidFill>
                  <a:schemeClr val="tx1"/>
                </a:solidFill>
              </a:rPr>
              <a:t>搭建出整机模型，</a:t>
            </a:r>
            <a:r>
              <a:rPr lang="en-US" altLang="zh-CN" dirty="0"/>
              <a:t>3D</a:t>
            </a:r>
            <a:r>
              <a:rPr lang="zh-CN" altLang="en-US" dirty="0"/>
              <a:t>模型主要用来展示。</a:t>
            </a: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4" name="图片 3" descr="城市的地标&#10;&#10;AI 生成的内容可能不正确。">
            <a:extLst>
              <a:ext uri="{FF2B5EF4-FFF2-40B4-BE49-F238E27FC236}">
                <a16:creationId xmlns:a16="http://schemas.microsoft.com/office/drawing/2014/main" id="{A1218FF2-238A-DE2C-8016-5CCCD20EB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3" r="11876"/>
          <a:stretch/>
        </p:blipFill>
        <p:spPr>
          <a:xfrm>
            <a:off x="7954110" y="3097685"/>
            <a:ext cx="4237464" cy="3380903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0D636206-7616-F55B-AD25-16A570607C29}"/>
              </a:ext>
            </a:extLst>
          </p:cNvPr>
          <p:cNvGrpSpPr/>
          <p:nvPr/>
        </p:nvGrpSpPr>
        <p:grpSpPr>
          <a:xfrm>
            <a:off x="4491130" y="2444521"/>
            <a:ext cx="3420636" cy="4255937"/>
            <a:chOff x="45471" y="2411039"/>
            <a:chExt cx="3420636" cy="425593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8144351-11B6-AFF9-EA24-A874CDEDF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471" y="2953477"/>
              <a:ext cx="3420636" cy="3713499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0D5DB42-0292-F863-67E9-3FA1E9D9A645}"/>
                </a:ext>
              </a:extLst>
            </p:cNvPr>
            <p:cNvSpPr txBox="1"/>
            <p:nvPr/>
          </p:nvSpPr>
          <p:spPr>
            <a:xfrm>
              <a:off x="186534" y="2411039"/>
              <a:ext cx="226215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 algn="just">
                <a:buClr>
                  <a:srgbClr val="000000"/>
                </a:buClr>
              </a:pPr>
              <a:r>
                <a:rPr lang="zh-CN" altLang="en-US" dirty="0">
                  <a:solidFill>
                    <a:schemeClr val="tx1"/>
                  </a:solidFill>
                </a:rPr>
                <a:t>风电机组模型拓扑图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9FE1EF9-C31F-851C-02B7-1E63049E7AE6}"/>
                </a:ext>
              </a:extLst>
            </p:cNvPr>
            <p:cNvCxnSpPr>
              <a:cxnSpLocks/>
            </p:cNvCxnSpPr>
            <p:nvPr/>
          </p:nvCxnSpPr>
          <p:spPr>
            <a:xfrm>
              <a:off x="249419" y="2780371"/>
              <a:ext cx="1375317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88864DC-635E-0996-BEDD-E816EDF6C090}"/>
              </a:ext>
            </a:extLst>
          </p:cNvPr>
          <p:cNvGrpSpPr/>
          <p:nvPr/>
        </p:nvGrpSpPr>
        <p:grpSpPr>
          <a:xfrm>
            <a:off x="151225" y="2444521"/>
            <a:ext cx="4230371" cy="4194404"/>
            <a:chOff x="7504429" y="14287"/>
            <a:chExt cx="4230371" cy="419440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C24CB55-05E8-25FE-2642-1B60D47D4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87758" y="556725"/>
              <a:ext cx="2095500" cy="1438275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B7EFE6C-10B8-84E6-9DBE-025FF5BDA63A}"/>
                </a:ext>
              </a:extLst>
            </p:cNvPr>
            <p:cNvSpPr txBox="1"/>
            <p:nvPr/>
          </p:nvSpPr>
          <p:spPr>
            <a:xfrm>
              <a:off x="7504429" y="14287"/>
              <a:ext cx="226215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 algn="just">
                <a:buClr>
                  <a:srgbClr val="000000"/>
                </a:buClr>
              </a:pPr>
              <a:r>
                <a:rPr lang="zh-CN" altLang="en-US" dirty="0"/>
                <a:t>子结构及部分</a:t>
              </a:r>
              <a:r>
                <a:rPr lang="zh-CN" altLang="en-US" dirty="0">
                  <a:solidFill>
                    <a:schemeClr val="tx1"/>
                  </a:solidFill>
                </a:rPr>
                <a:t>拓扑图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74F439E-49EC-7555-51E0-36D2870B2CED}"/>
                </a:ext>
              </a:extLst>
            </p:cNvPr>
            <p:cNvCxnSpPr>
              <a:cxnSpLocks/>
            </p:cNvCxnSpPr>
            <p:nvPr/>
          </p:nvCxnSpPr>
          <p:spPr>
            <a:xfrm>
              <a:off x="7587758" y="383619"/>
              <a:ext cx="1375317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9538BED-CE03-7716-724C-EF89679A4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57934" y="744146"/>
              <a:ext cx="2276866" cy="3464545"/>
            </a:xfrm>
            <a:prstGeom prst="rect">
              <a:avLst/>
            </a:prstGeom>
          </p:spPr>
        </p:pic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CADBC9D5-0255-2949-4534-3843F58F7FEB}"/>
              </a:ext>
            </a:extLst>
          </p:cNvPr>
          <p:cNvSpPr txBox="1"/>
          <p:nvPr/>
        </p:nvSpPr>
        <p:spPr>
          <a:xfrm>
            <a:off x="7911766" y="2444521"/>
            <a:ext cx="14029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just">
              <a:buClr>
                <a:srgbClr val="000000"/>
              </a:buClr>
            </a:pPr>
            <a:r>
              <a:rPr lang="zh-CN" altLang="en-US" dirty="0"/>
              <a:t>整机</a:t>
            </a:r>
            <a:r>
              <a:rPr lang="en-US" altLang="zh-CN" dirty="0"/>
              <a:t>3D</a:t>
            </a:r>
            <a:r>
              <a:rPr lang="zh-CN" altLang="en-US" dirty="0"/>
              <a:t>模型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301B821-1A7E-DD8A-FE36-799DA6CDDC81}"/>
              </a:ext>
            </a:extLst>
          </p:cNvPr>
          <p:cNvCxnSpPr>
            <a:cxnSpLocks/>
          </p:cNvCxnSpPr>
          <p:nvPr/>
        </p:nvCxnSpPr>
        <p:spPr>
          <a:xfrm>
            <a:off x="7995095" y="2819718"/>
            <a:ext cx="1375317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24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A2DC5-D387-1BE8-7D1A-90175851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A94FED0A-AD27-CA53-929A-34F4887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三、</a:t>
            </a:r>
            <a:r>
              <a:rPr lang="en-US" altLang="zh-CN" dirty="0" err="1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Simpack</a:t>
            </a:r>
            <a:r>
              <a:rPr lang="zh-CN" altLang="en-US" dirty="0">
                <a:solidFill>
                  <a:srgbClr val="0078E7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软件优势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4AF2DD3-2E6E-CA39-2A26-B943D43A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723F5B-0F80-FA41-CFE2-7D0C64658E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2348" y="1161617"/>
            <a:ext cx="11207016" cy="253595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chemeClr val="tx1"/>
                </a:solidFill>
              </a:rPr>
              <a:t>Joints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Constraints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Force Element</a:t>
            </a:r>
            <a:r>
              <a:rPr lang="zh-CN" altLang="en-US" dirty="0"/>
              <a:t>种类多，</a:t>
            </a:r>
            <a:r>
              <a:rPr lang="zh-CN" altLang="en-US" b="1" dirty="0">
                <a:solidFill>
                  <a:srgbClr val="FF0000"/>
                </a:solidFill>
              </a:rPr>
              <a:t>多体系统搭建自由度高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 algn="just">
              <a:lnSpc>
                <a:spcPct val="150000"/>
              </a:lnSpc>
              <a:buClr>
                <a:srgbClr val="000000"/>
              </a:buClr>
            </a:pPr>
            <a:r>
              <a:rPr lang="en-US" altLang="zh-CN" dirty="0"/>
              <a:t>Joints</a:t>
            </a:r>
            <a:r>
              <a:rPr lang="zh-CN" altLang="en-US" dirty="0"/>
              <a:t>：</a:t>
            </a:r>
            <a:r>
              <a:rPr lang="en-US" altLang="zh-CN" dirty="0"/>
              <a:t>47</a:t>
            </a:r>
            <a:r>
              <a:rPr lang="zh-CN" altLang="en-US" dirty="0"/>
              <a:t>种、</a:t>
            </a:r>
            <a:r>
              <a:rPr lang="en-US" altLang="zh-CN" dirty="0">
                <a:solidFill>
                  <a:schemeClr val="tx1"/>
                </a:solidFill>
              </a:rPr>
              <a:t> Constraints 30</a:t>
            </a:r>
            <a:r>
              <a:rPr lang="zh-CN" altLang="en-US" dirty="0">
                <a:solidFill>
                  <a:schemeClr val="tx1"/>
                </a:solidFill>
              </a:rPr>
              <a:t>种、</a:t>
            </a:r>
            <a:r>
              <a:rPr lang="en-US" altLang="zh-CN" dirty="0">
                <a:solidFill>
                  <a:schemeClr val="tx1"/>
                </a:solidFill>
              </a:rPr>
              <a:t>Force Element 284</a:t>
            </a:r>
            <a:r>
              <a:rPr lang="zh-CN" altLang="en-US" dirty="0"/>
              <a:t>种</a:t>
            </a:r>
            <a:endParaRPr lang="en-US" altLang="zh-CN" dirty="0"/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/>
              <a:t>按需精细建模，用于机组设计阶段及解决工程问题。</a:t>
            </a:r>
            <a:endParaRPr lang="en-US" altLang="zh-CN" dirty="0"/>
          </a:p>
          <a:p>
            <a:pPr lvl="1" algn="just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/>
              <a:t>金风科技：变桨系统异响、直驱发电机设计</a:t>
            </a:r>
            <a:endParaRPr lang="en-US" altLang="zh-CN" dirty="0"/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p"/>
            </a:pPr>
            <a:r>
              <a:rPr lang="zh-CN" altLang="en-US" dirty="0"/>
              <a:t>接口丰富：</a:t>
            </a:r>
            <a:endParaRPr lang="en-US" altLang="zh-CN" dirty="0"/>
          </a:p>
          <a:p>
            <a:pPr lvl="1" algn="just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/>
              <a:t>连接</a:t>
            </a:r>
            <a:r>
              <a:rPr lang="en-US" altLang="zh-CN" dirty="0"/>
              <a:t>Aerodyn13</a:t>
            </a:r>
            <a:r>
              <a:rPr lang="zh-CN" altLang="en-US" dirty="0"/>
              <a:t>、</a:t>
            </a:r>
            <a:r>
              <a:rPr lang="en-US" altLang="zh-CN" dirty="0"/>
              <a:t>15</a:t>
            </a:r>
            <a:r>
              <a:rPr lang="zh-CN" altLang="en-US" dirty="0"/>
              <a:t>，</a:t>
            </a:r>
            <a:r>
              <a:rPr lang="en-US" altLang="zh-CN" dirty="0" err="1"/>
              <a:t>Hydrodyn</a:t>
            </a:r>
            <a:r>
              <a:rPr lang="zh-CN" altLang="en-US" dirty="0"/>
              <a:t>，金风科技编写</a:t>
            </a:r>
            <a:r>
              <a:rPr lang="en-US" altLang="zh-CN" dirty="0"/>
              <a:t>Bladed</a:t>
            </a:r>
            <a:r>
              <a:rPr lang="zh-CN" altLang="en-US" dirty="0"/>
              <a:t>转</a:t>
            </a:r>
            <a:r>
              <a:rPr lang="en-US" altLang="zh-CN" dirty="0" err="1"/>
              <a:t>Simpack</a:t>
            </a:r>
            <a:r>
              <a:rPr lang="zh-CN" altLang="en-US" dirty="0"/>
              <a:t>脚本，叶片模型可以与</a:t>
            </a:r>
            <a:r>
              <a:rPr lang="en-US" altLang="zh-CN" dirty="0"/>
              <a:t>Abaqus</a:t>
            </a:r>
            <a:r>
              <a:rPr lang="zh-CN" altLang="en-US" dirty="0"/>
              <a:t>联动。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7895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3"/>
          <p:cNvGrpSpPr/>
          <p:nvPr/>
        </p:nvGrpSpPr>
        <p:grpSpPr>
          <a:xfrm>
            <a:off x="4067175" y="2492375"/>
            <a:ext cx="4310063" cy="2095500"/>
            <a:chOff x="4139952" y="2420888"/>
            <a:chExt cx="4309515" cy="2094822"/>
          </a:xfrm>
        </p:grpSpPr>
        <p:sp>
          <p:nvSpPr>
            <p:cNvPr id="160771" name="TextBox 8"/>
            <p:cNvSpPr txBox="1"/>
            <p:nvPr/>
          </p:nvSpPr>
          <p:spPr>
            <a:xfrm>
              <a:off x="5292080" y="3573016"/>
              <a:ext cx="1584176" cy="9426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5400" b="1" dirty="0">
                  <a:solidFill>
                    <a:srgbClr val="018CD0"/>
                  </a:solidFill>
                  <a:latin typeface="微软雅黑" panose="020B0503020204020204" charset="-122"/>
                </a:rPr>
                <a:t>谢谢</a:t>
              </a:r>
            </a:p>
          </p:txBody>
        </p:sp>
        <p:sp>
          <p:nvSpPr>
            <p:cNvPr id="160772" name="TextBox 8"/>
            <p:cNvSpPr txBox="1"/>
            <p:nvPr/>
          </p:nvSpPr>
          <p:spPr>
            <a:xfrm>
              <a:off x="4139952" y="2420888"/>
              <a:ext cx="4309515" cy="10371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6000" dirty="0">
                  <a:solidFill>
                    <a:srgbClr val="018CD0"/>
                  </a:solidFill>
                  <a:latin typeface="微软雅黑" panose="020B0503020204020204" charset="-122"/>
                </a:rPr>
                <a:t>汇 报 完 毕 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4284397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020899" y="4058658"/>
              <a:ext cx="863490" cy="46023"/>
            </a:xfrm>
            <a:prstGeom prst="rect">
              <a:avLst/>
            </a:prstGeom>
            <a:solidFill>
              <a:srgbClr val="018C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ea"/>
                </a:rPr>
                <a:t>  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9333352" y="64785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A61D02-9D9C-4436-9CDA-5FCC928CB330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kzMmM0YmY5MTFlZDIyMTFlNmIxZjE5ZjJhMGI4Z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t">
        <a:spAutoFit/>
      </a:bodyPr>
      <a:lstStyle>
        <a:defPPr algn="l">
          <a:defRPr lang="zh-CN" altLang="en-US" sz="2000" b="1"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202</Words>
  <Application>Microsoft Office PowerPoint</Application>
  <PresentationFormat>宽屏</PresentationFormat>
  <Paragraphs>29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微软雅黑</vt:lpstr>
      <vt:lpstr>Arial</vt:lpstr>
      <vt:lpstr>Times New Roman</vt:lpstr>
      <vt:lpstr>Wingdings</vt:lpstr>
      <vt:lpstr>1_Office 主题​​</vt:lpstr>
      <vt:lpstr>PowerPoint 演示文稿</vt:lpstr>
      <vt:lpstr>一、建模过程</vt:lpstr>
      <vt:lpstr>二、Simpack风电机组模型</vt:lpstr>
      <vt:lpstr>三、Simpack软件优势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yize guo</cp:lastModifiedBy>
  <cp:revision>326</cp:revision>
  <dcterms:created xsi:type="dcterms:W3CDTF">2024-01-27T12:55:00Z</dcterms:created>
  <dcterms:modified xsi:type="dcterms:W3CDTF">2025-05-13T08:20:29Z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183F97180F784A4C9A0BD8E2648BD9A3_13</vt:lpwstr>
  </property>
  <property fmtid="{D5CDD505-2E9C-101B-9397-08002B2CF9AE}" pid="3" name="KSOProductBuildVer">
    <vt:lpwstr>2052-11.8.2.11019</vt:lpwstr>
  </property>
</Properties>
</file>