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70" r:id="rId4"/>
    <p:sldId id="261" r:id="rId5"/>
    <p:sldId id="271" r:id="rId6"/>
    <p:sldId id="269" r:id="rId7"/>
    <p:sldId id="260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>
          <p15:clr>
            <a:srgbClr val="A4A3A4"/>
          </p15:clr>
        </p15:guide>
        <p15:guide id="2" pos="38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738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240" y="1880"/>
      </p:cViewPr>
      <p:guideLst>
        <p:guide orient="horz" pos="2146"/>
        <p:guide pos="38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6337B-F445-4926-96DA-B755B4E7FA27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328D5-B994-4022-8130-971BD2BF6A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70B97-06B2-3617-8D1A-0E1DC602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9FB779-C82F-FBFA-0BBC-276367429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8267C8-3B75-BBD2-1D14-D755859103FE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792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0C303-532F-C3F8-7CE5-AE9B79A9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A7ED2EA-3196-C70B-627D-BFA1C0AA1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D1303-F332-DC65-DCBC-52A4D18E77A9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599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6179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26" tIns="45713" rIns="91426" bIns="45713" anchor="t" anchorCtr="0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907367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231775" y="1122363"/>
            <a:ext cx="11750675" cy="119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B5ED0F-C608-44B1-A70A-51632F87511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小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 txBox="1">
            <a:spLocks noChangeArrowheads="1"/>
          </p:cNvSpPr>
          <p:nvPr userDrawn="1"/>
        </p:nvSpPr>
        <p:spPr bwMode="auto">
          <a:xfrm>
            <a:off x="9448800" y="649129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028C79-1660-4BC9-B876-AF01534AF792}" type="slidenum"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383" y="116632"/>
            <a:ext cx="11425269" cy="654032"/>
          </a:xfrm>
        </p:spPr>
        <p:txBody>
          <a:bodyPr/>
          <a:lstStyle>
            <a:lvl1pPr algn="l">
              <a:defRPr lang="zh-CN" altLang="en-US" sz="2800" b="1" kern="12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36000" y="1431588"/>
            <a:ext cx="11520000" cy="2213439"/>
          </a:xfrm>
        </p:spPr>
        <p:txBody>
          <a:bodyPr lIns="36000" tIns="36000" rIns="36000" bIns="36000">
            <a:noAutofit/>
          </a:bodyPr>
          <a:lstStyle>
            <a:lvl1pPr marL="360045" indent="-360045" algn="just">
              <a:lnSpc>
                <a:spcPct val="11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p"/>
              <a:defRPr sz="2400"/>
            </a:lvl1pPr>
            <a:lvl2pPr marL="742950" indent="-285750" algn="just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2000"/>
            </a:lvl2pPr>
            <a:lvl3pPr marL="1143000" indent="-228600" algn="just">
              <a:buSzPct val="80000"/>
              <a:buFont typeface="Wingdings" panose="05000000000000000000" pitchFamily="2" charset="2"/>
              <a:buChar char="p"/>
              <a:defRPr sz="1800"/>
            </a:lvl3pPr>
            <a:lvl4pPr marL="1600200" indent="-228600" algn="just">
              <a:buSzPct val="80000"/>
              <a:buFont typeface="Wingdings" panose="05000000000000000000" pitchFamily="2" charset="2"/>
              <a:buChar char="p"/>
              <a:defRPr sz="1600"/>
            </a:lvl4pPr>
            <a:lvl5pPr marL="2057400" indent="-228600" algn="just">
              <a:buSzPct val="80000"/>
              <a:buFont typeface="Wingdings" panose="05000000000000000000" pitchFamily="2" charset="2"/>
              <a:buChar char="p"/>
              <a:defRPr sz="16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2"/>
          </p:nvPr>
        </p:nvSpPr>
        <p:spPr>
          <a:xfrm>
            <a:off x="386880" y="836712"/>
            <a:ext cx="11469760" cy="46800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>
              <a:buNone/>
              <a:defRPr lang="zh-CN" altLang="en-US" sz="2400" b="1" kern="100" spc="-3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DBEEBB-DCF3-45B3-8282-2CE5325BA75C}" type="datetime1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2025/5/23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A7EC26-06F4-4159-AF96-3C7212AFA109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96913" y="219075"/>
            <a:ext cx="11037887" cy="7762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en-US" dirty="0"/>
              <a:t>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1400" noProof="1">
                <a:solidFill>
                  <a:srgbClr val="00808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98235" y="214728"/>
            <a:ext cx="127000" cy="647700"/>
            <a:chOff x="1752600" y="1765300"/>
            <a:chExt cx="127000" cy="647700"/>
          </a:xfrm>
        </p:grpSpPr>
        <p:sp>
          <p:nvSpPr>
            <p:cNvPr id="10" name="矩形 9"/>
            <p:cNvSpPr/>
            <p:nvPr userDrawn="1"/>
          </p:nvSpPr>
          <p:spPr>
            <a:xfrm>
              <a:off x="1752600" y="1765300"/>
              <a:ext cx="127000" cy="127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1752600" y="1938867"/>
              <a:ext cx="127000" cy="127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752600" y="2112434"/>
              <a:ext cx="127000" cy="127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1752600" y="2286000"/>
              <a:ext cx="127000" cy="127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27CD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 txBox="1">
            <a:spLocks noChangeArrowheads="1"/>
          </p:cNvSpPr>
          <p:nvPr/>
        </p:nvSpPr>
        <p:spPr bwMode="auto">
          <a:xfrm>
            <a:off x="2287775" y="2088104"/>
            <a:ext cx="7009148" cy="172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一体化仿真软件</a:t>
            </a: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组周例会汇报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047CC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（</a:t>
            </a:r>
            <a:r>
              <a:rPr lang="zh-CN" altLang="en-US" sz="4000" b="1" dirty="0">
                <a:solidFill>
                  <a:srgbClr val="047CC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第七十八</a:t>
            </a: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期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）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4" name="矩形 5"/>
          <p:cNvSpPr/>
          <p:nvPr/>
        </p:nvSpPr>
        <p:spPr>
          <a:xfrm>
            <a:off x="2139704" y="3960335"/>
            <a:ext cx="7475271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fld id="{BB962C8B-B14F-4D97-AF65-F5344CB8AC3E}" type="datetime2">
              <a:rPr lang="zh-CN" altLang="zh-CN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2025年5月23日 Friday</a:t>
            </a:fld>
            <a:r>
              <a:rPr lang="zh-CN" altLang="en-US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rgbClr val="262626"/>
                </a:solidFill>
                <a:latin typeface="微软雅黑" panose="020B0503020204020204" charset="-122"/>
                <a:sym typeface="黑体" panose="02010609060101010101" pitchFamily="49" charset="-122"/>
              </a:rPr>
              <a:t>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2885"/>
            <a:ext cx="8977243" cy="508511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92727" y="2220686"/>
            <a:ext cx="222068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000" b="1" dirty="0">
                <a:solidFill>
                  <a:srgbClr val="127CDC"/>
                </a:solidFill>
                <a:latin typeface="微软雅黑" panose="020B0503020204020204" charset="-122"/>
              </a:rPr>
              <a:t>汇报提纲</a:t>
            </a:r>
          </a:p>
        </p:txBody>
      </p:sp>
      <p:sp>
        <p:nvSpPr>
          <p:cNvPr id="22" name="MH_Others_2"/>
          <p:cNvSpPr txBox="1"/>
          <p:nvPr>
            <p:custDataLst>
              <p:tags r:id="rId1"/>
            </p:custDataLst>
          </p:nvPr>
        </p:nvSpPr>
        <p:spPr>
          <a:xfrm>
            <a:off x="2043526" y="2976113"/>
            <a:ext cx="2794338" cy="4305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CONTENTS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4670002" y="2671863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3"/>
            </p:custDataLst>
          </p:nvPr>
        </p:nvSpPr>
        <p:spPr>
          <a:xfrm>
            <a:off x="4670002" y="2155608"/>
            <a:ext cx="3027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一</a:t>
            </a:r>
            <a:r>
              <a:rPr lang="zh-CN" altLang="en-US" sz="2800" kern="0" dirty="0">
                <a:latin typeface="微软雅黑" panose="020B0503020204020204" charset="-122"/>
              </a:rPr>
              <a:t>、团队建设</a:t>
            </a:r>
          </a:p>
        </p:txBody>
      </p:sp>
      <p:sp>
        <p:nvSpPr>
          <p:cNvPr id="18" name="矩形 17"/>
          <p:cNvSpPr/>
          <p:nvPr>
            <p:custDataLst>
              <p:tags r:id="rId4"/>
            </p:custDataLst>
          </p:nvPr>
        </p:nvSpPr>
        <p:spPr>
          <a:xfrm>
            <a:off x="4670002" y="2961321"/>
            <a:ext cx="3027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二</a:t>
            </a:r>
            <a:r>
              <a:rPr lang="zh-CN" altLang="en-US" sz="2800" kern="0" dirty="0">
                <a:latin typeface="微软雅黑" panose="020B0503020204020204" charset="-122"/>
              </a:rPr>
              <a:t>、科学研究工作</a:t>
            </a:r>
          </a:p>
        </p:txBody>
      </p:sp>
      <p:cxnSp>
        <p:nvCxnSpPr>
          <p:cNvPr id="19" name="直接连接符 18"/>
          <p:cNvCxnSpPr/>
          <p:nvPr>
            <p:custDataLst>
              <p:tags r:id="rId5"/>
            </p:custDataLst>
          </p:nvPr>
        </p:nvCxnSpPr>
        <p:spPr>
          <a:xfrm>
            <a:off x="4670002" y="3463606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C94EDD55-9A8D-BBD2-2065-CD4145BDE99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667130" y="3665809"/>
            <a:ext cx="3027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三</a:t>
            </a:r>
            <a:r>
              <a:rPr lang="zh-CN" altLang="en-US" sz="2800" kern="0" dirty="0">
                <a:latin typeface="微软雅黑" panose="020B0503020204020204" charset="-122"/>
              </a:rPr>
              <a:t>、本周工作计划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68706D8F-442F-E39B-FB0E-1842FD9C5971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4667130" y="4168094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2DC5-D387-1BE8-7D1A-90175851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A94FED0A-AD27-CA53-929A-34F4887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一、团队建设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4AF2DD3-2E6E-CA39-2A26-B943D43A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723F5B-0F80-FA41-CFE2-7D0C64658E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277640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/>
              <a:t>参加</a:t>
            </a:r>
            <a:r>
              <a:rPr lang="en" altLang="zh-CN" dirty="0"/>
              <a:t>Andrew Ning</a:t>
            </a:r>
            <a:r>
              <a:rPr lang="zh-CN" altLang="en-US" dirty="0"/>
              <a:t>教授多学科设计优化平台开发交流会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1"/>
                </a:solidFill>
              </a:rPr>
              <a:t>参加“海上风电机组一体化设计平台开发”讲座及技术交流；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1"/>
                </a:solidFill>
              </a:rPr>
              <a:t>填报</a:t>
            </a:r>
            <a:r>
              <a:rPr lang="en-US" altLang="zh-CN" dirty="0">
                <a:solidFill>
                  <a:schemeClr val="tx1"/>
                </a:solidFill>
              </a:rPr>
              <a:t>《</a:t>
            </a:r>
            <a:r>
              <a:rPr lang="zh-CN" altLang="en-US" dirty="0">
                <a:solidFill>
                  <a:schemeClr val="tx1"/>
                </a:solidFill>
              </a:rPr>
              <a:t>高性能机架服务器调研报告</a:t>
            </a:r>
            <a:r>
              <a:rPr lang="en-US" altLang="zh-CN" dirty="0">
                <a:solidFill>
                  <a:schemeClr val="tx1"/>
                </a:solidFill>
              </a:rPr>
              <a:t>》</a:t>
            </a:r>
            <a:r>
              <a:rPr lang="zh-CN" altLang="en-US" dirty="0">
                <a:solidFill>
                  <a:schemeClr val="tx1"/>
                </a:solidFill>
              </a:rPr>
              <a:t>，提报采购审批；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1"/>
                </a:solidFill>
              </a:rPr>
              <a:t>准备团队中期检查材料；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1"/>
                </a:solidFill>
              </a:rPr>
              <a:t>撰写软件组实验室内部宣传新闻稿。</a:t>
            </a:r>
          </a:p>
        </p:txBody>
      </p:sp>
    </p:spTree>
    <p:extLst>
      <p:ext uri="{BB962C8B-B14F-4D97-AF65-F5344CB8AC3E}">
        <p14:creationId xmlns:p14="http://schemas.microsoft.com/office/powerpoint/2010/main" val="315660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388632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环境模块：</a:t>
            </a:r>
            <a:r>
              <a:rPr lang="zh-CN" altLang="en-US" dirty="0">
                <a:solidFill>
                  <a:schemeClr val="tx1"/>
                </a:solidFill>
              </a:rPr>
              <a:t>整理波浪模块代码，修改波浪谱幅值的生成公式；测试波浪模块与</a:t>
            </a:r>
            <a:r>
              <a:rPr lang="en" altLang="zh-CN" dirty="0">
                <a:solidFill>
                  <a:schemeClr val="tx1"/>
                </a:solidFill>
              </a:rPr>
              <a:t>bladed</a:t>
            </a:r>
            <a:r>
              <a:rPr lang="zh-CN" altLang="en-US" dirty="0">
                <a:solidFill>
                  <a:schemeClr val="tx1"/>
                </a:solidFill>
              </a:rPr>
              <a:t>输出结果进行对比。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气动模块：</a:t>
            </a:r>
            <a:r>
              <a:rPr lang="zh-CN" altLang="en-US" dirty="0">
                <a:solidFill>
                  <a:schemeClr val="tx1"/>
                </a:solidFill>
              </a:rPr>
              <a:t>修改各任务流结果文件写入逻辑，编写对应输出函数；调试气动</a:t>
            </a:r>
            <a:r>
              <a:rPr lang="en-US" altLang="zh-CN" dirty="0">
                <a:solidFill>
                  <a:schemeClr val="tx1"/>
                </a:solidFill>
              </a:rPr>
              <a:t>-</a:t>
            </a:r>
            <a:r>
              <a:rPr lang="zh-CN" altLang="en-US" dirty="0">
                <a:solidFill>
                  <a:schemeClr val="tx1"/>
                </a:solidFill>
              </a:rPr>
              <a:t>结构</a:t>
            </a:r>
            <a:r>
              <a:rPr lang="en-US" altLang="zh-CN" dirty="0">
                <a:solidFill>
                  <a:schemeClr val="tx1"/>
                </a:solidFill>
              </a:rPr>
              <a:t>-</a:t>
            </a:r>
            <a:r>
              <a:rPr lang="zh-CN" altLang="en-US" dirty="0">
                <a:solidFill>
                  <a:schemeClr val="tx1"/>
                </a:solidFill>
              </a:rPr>
              <a:t>水动耦合计算程序，研究非定常控制算法。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结构模块：</a:t>
            </a:r>
            <a:r>
              <a:rPr lang="en" altLang="zh-CN" dirty="0">
                <a:solidFill>
                  <a:schemeClr val="tx1"/>
                </a:solidFill>
              </a:rPr>
              <a:t>Steady Parked Loads</a:t>
            </a:r>
            <a:r>
              <a:rPr lang="zh-CN" altLang="en-US" dirty="0">
                <a:solidFill>
                  <a:schemeClr val="tx1"/>
                </a:solidFill>
              </a:rPr>
              <a:t>求解器测试完成；建立</a:t>
            </a:r>
            <a:r>
              <a:rPr lang="en" altLang="zh-CN" dirty="0">
                <a:solidFill>
                  <a:schemeClr val="tx1"/>
                </a:solidFill>
              </a:rPr>
              <a:t>IEA 15MW </a:t>
            </a:r>
            <a:r>
              <a:rPr lang="en" altLang="zh-CN" dirty="0" err="1">
                <a:solidFill>
                  <a:schemeClr val="tx1"/>
                </a:solidFill>
              </a:rPr>
              <a:t>HeroWind</a:t>
            </a:r>
            <a:r>
              <a:rPr lang="zh-CN" altLang="en-US" dirty="0">
                <a:solidFill>
                  <a:schemeClr val="tx1"/>
                </a:solidFill>
              </a:rPr>
              <a:t>格式模型，形成模型与计算设置</a:t>
            </a:r>
            <a:r>
              <a:rPr lang="en" altLang="zh-CN" dirty="0" err="1">
                <a:solidFill>
                  <a:schemeClr val="tx1"/>
                </a:solidFill>
              </a:rPr>
              <a:t>yaml</a:t>
            </a:r>
            <a:r>
              <a:rPr lang="zh-CN" altLang="en-US" dirty="0">
                <a:solidFill>
                  <a:schemeClr val="tx1"/>
                </a:solidFill>
              </a:rPr>
              <a:t>文件，完善</a:t>
            </a:r>
            <a:r>
              <a:rPr lang="en" altLang="zh-CN" dirty="0">
                <a:solidFill>
                  <a:schemeClr val="tx1"/>
                </a:solidFill>
              </a:rPr>
              <a:t>rust </a:t>
            </a:r>
            <a:r>
              <a:rPr lang="en" altLang="zh-CN" dirty="0" err="1">
                <a:solidFill>
                  <a:schemeClr val="tx1"/>
                </a:solidFill>
              </a:rPr>
              <a:t>yaml</a:t>
            </a:r>
            <a:r>
              <a:rPr lang="zh-CN" altLang="en-US" dirty="0">
                <a:solidFill>
                  <a:schemeClr val="tx1"/>
                </a:solidFill>
              </a:rPr>
              <a:t>文件解析功能；建立</a:t>
            </a:r>
            <a:r>
              <a:rPr lang="en" altLang="zh-CN" dirty="0">
                <a:solidFill>
                  <a:schemeClr val="tx1"/>
                </a:solidFill>
              </a:rPr>
              <a:t>Bladed</a:t>
            </a:r>
            <a:r>
              <a:rPr lang="zh-CN" altLang="en" dirty="0">
                <a:solidFill>
                  <a:schemeClr val="tx1"/>
                </a:solidFill>
              </a:rPr>
              <a:t>、</a:t>
            </a:r>
            <a:r>
              <a:rPr lang="en" altLang="zh-CN" dirty="0" err="1">
                <a:solidFill>
                  <a:schemeClr val="tx1"/>
                </a:solidFill>
              </a:rPr>
              <a:t>OpenFast</a:t>
            </a:r>
            <a:r>
              <a:rPr lang="en" altLang="zh-CN" dirty="0">
                <a:solidFill>
                  <a:schemeClr val="tx1"/>
                </a:solidFill>
              </a:rPr>
              <a:t> IEA 15MW</a:t>
            </a:r>
            <a:r>
              <a:rPr lang="zh-CN" altLang="en-US" dirty="0">
                <a:solidFill>
                  <a:schemeClr val="tx1"/>
                </a:solidFill>
              </a:rPr>
              <a:t>模型，对比模型与计算结果，分析计算误差原因；学习研究结构模块有限元建模及求解方法，修改结构模块程序，分析模态计算与</a:t>
            </a:r>
            <a:r>
              <a:rPr lang="en" altLang="zh-CN" dirty="0">
                <a:solidFill>
                  <a:schemeClr val="tx1"/>
                </a:solidFill>
              </a:rPr>
              <a:t>bladed</a:t>
            </a:r>
            <a:r>
              <a:rPr lang="zh-CN" altLang="en-US" dirty="0">
                <a:solidFill>
                  <a:schemeClr val="tx1"/>
                </a:solidFill>
              </a:rPr>
              <a:t>误差较大的原因。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3718F-B73D-46F1-4465-19AE186CF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74EE66C8-364C-9E93-6776-6AA919C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8D49B26-760D-3A7F-1F22-58837E7D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CD1EA7-FA87-C5D3-DEF6-E59DDEA53A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277832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水动模块</a:t>
            </a:r>
            <a:r>
              <a:rPr lang="zh-CN" altLang="en-US" dirty="0">
                <a:sym typeface="+mn-ea"/>
              </a:rPr>
              <a:t>：完成</a:t>
            </a:r>
            <a:r>
              <a:rPr lang="en" altLang="zh-CN" dirty="0" err="1">
                <a:sym typeface="+mn-ea"/>
              </a:rPr>
              <a:t>HydroSim</a:t>
            </a:r>
            <a:r>
              <a:rPr lang="zh-CN" altLang="en-US" dirty="0">
                <a:sym typeface="+mn-ea"/>
              </a:rPr>
              <a:t>求解器</a:t>
            </a:r>
            <a:r>
              <a:rPr lang="en" altLang="zh-CN" dirty="0">
                <a:sym typeface="+mn-ea"/>
              </a:rPr>
              <a:t>Morison</a:t>
            </a:r>
            <a:r>
              <a:rPr lang="zh-CN" altLang="en-US" dirty="0">
                <a:sym typeface="+mn-ea"/>
              </a:rPr>
              <a:t>模块：</a:t>
            </a:r>
            <a:r>
              <a:rPr lang="en" altLang="zh-CN" dirty="0">
                <a:sym typeface="+mn-ea"/>
              </a:rPr>
              <a:t>Member</a:t>
            </a:r>
            <a:r>
              <a:rPr lang="zh-CN" altLang="en-US" dirty="0">
                <a:sym typeface="+mn-ea"/>
              </a:rPr>
              <a:t>结构及其属性的定义、压载水质量及惯性力的求解；开发</a:t>
            </a:r>
            <a:r>
              <a:rPr lang="en" altLang="zh-CN" dirty="0" err="1">
                <a:sym typeface="+mn-ea"/>
              </a:rPr>
              <a:t>HydroSim</a:t>
            </a:r>
            <a:r>
              <a:rPr lang="zh-CN" altLang="en-US" dirty="0">
                <a:sym typeface="+mn-ea"/>
              </a:rPr>
              <a:t>求解器</a:t>
            </a:r>
            <a:r>
              <a:rPr lang="en" altLang="zh-CN" dirty="0">
                <a:sym typeface="+mn-ea"/>
              </a:rPr>
              <a:t>Morison</a:t>
            </a:r>
            <a:r>
              <a:rPr lang="zh-CN" altLang="en-US" dirty="0">
                <a:sym typeface="+mn-ea"/>
              </a:rPr>
              <a:t>模块：</a:t>
            </a:r>
            <a:r>
              <a:rPr lang="en" altLang="zh-CN" dirty="0">
                <a:sym typeface="+mn-ea"/>
              </a:rPr>
              <a:t>Member</a:t>
            </a:r>
            <a:r>
              <a:rPr lang="zh-CN" altLang="en-US" dirty="0">
                <a:sym typeface="+mn-ea"/>
              </a:rPr>
              <a:t>结构惯性力和阻力的求解。完成</a:t>
            </a:r>
            <a:r>
              <a:rPr lang="en" altLang="zh-CN" dirty="0" err="1">
                <a:sym typeface="+mn-ea"/>
              </a:rPr>
              <a:t>Hydrofre</a:t>
            </a:r>
            <a:r>
              <a:rPr lang="zh-CN" altLang="en-US" dirty="0">
                <a:sym typeface="+mn-ea"/>
              </a:rPr>
              <a:t>求解器</a:t>
            </a:r>
            <a:r>
              <a:rPr lang="en" altLang="zh-CN" dirty="0">
                <a:sym typeface="+mn-ea"/>
              </a:rPr>
              <a:t>OC4</a:t>
            </a:r>
            <a:r>
              <a:rPr lang="zh-CN" altLang="en-US" dirty="0">
                <a:sym typeface="+mn-ea"/>
              </a:rPr>
              <a:t>半潜平台在无限水深条件下的功能测试；解决</a:t>
            </a:r>
            <a:r>
              <a:rPr lang="en" altLang="zh-CN" dirty="0" err="1">
                <a:sym typeface="+mn-ea"/>
              </a:rPr>
              <a:t>Hydrofre</a:t>
            </a:r>
            <a:r>
              <a:rPr lang="zh-CN" altLang="en-US" dirty="0">
                <a:sym typeface="+mn-ea"/>
              </a:rPr>
              <a:t>求解器</a:t>
            </a:r>
            <a:r>
              <a:rPr lang="en" altLang="zh-CN" dirty="0">
                <a:sym typeface="+mn-ea"/>
              </a:rPr>
              <a:t>OC4</a:t>
            </a:r>
            <a:r>
              <a:rPr lang="zh-CN" altLang="en-US" dirty="0">
                <a:sym typeface="+mn-ea"/>
              </a:rPr>
              <a:t>半潜平台在有限水深条件，低频波浪计算误差较大的问题。</a:t>
            </a:r>
            <a:endParaRPr lang="en-US" altLang="zh-CN" dirty="0">
              <a:sym typeface="+mn-ea"/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前后处理模块：</a:t>
            </a:r>
            <a:r>
              <a:rPr lang="zh-CN" altLang="en-US" dirty="0">
                <a:sym typeface="+mn-ea"/>
              </a:rPr>
              <a:t>完成水动模块主界面设计；完成后处理模块面板功能区前后端功能测试。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64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三、下周工作计划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577056" y="995363"/>
            <a:ext cx="11207016" cy="499431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环境模块：</a:t>
            </a:r>
            <a:r>
              <a:rPr lang="zh-CN" altLang="en-US" dirty="0">
                <a:solidFill>
                  <a:schemeClr val="tx1"/>
                </a:solidFill>
              </a:rPr>
              <a:t>推进波浪模块开发者手册编写，继续优化波浪模块的功能。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气动模块：</a:t>
            </a:r>
            <a:r>
              <a:rPr lang="zh-CN" altLang="en-US" dirty="0">
                <a:solidFill>
                  <a:schemeClr val="tx1"/>
                </a:solidFill>
              </a:rPr>
              <a:t>继续调试气动</a:t>
            </a:r>
            <a:r>
              <a:rPr lang="en-US" altLang="zh-CN" dirty="0">
                <a:solidFill>
                  <a:schemeClr val="tx1"/>
                </a:solidFill>
              </a:rPr>
              <a:t>-</a:t>
            </a:r>
            <a:r>
              <a:rPr lang="zh-CN" altLang="en-US" dirty="0">
                <a:solidFill>
                  <a:schemeClr val="tx1"/>
                </a:solidFill>
              </a:rPr>
              <a:t>结构</a:t>
            </a:r>
            <a:r>
              <a:rPr lang="en-US" altLang="zh-CN" dirty="0">
                <a:solidFill>
                  <a:schemeClr val="tx1"/>
                </a:solidFill>
              </a:rPr>
              <a:t>-</a:t>
            </a:r>
            <a:r>
              <a:rPr lang="zh-CN" altLang="en-US" dirty="0">
                <a:solidFill>
                  <a:schemeClr val="tx1"/>
                </a:solidFill>
              </a:rPr>
              <a:t>水动耦合计算程序。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结构模块：</a:t>
            </a:r>
            <a:r>
              <a:rPr lang="zh-CN" altLang="en-US" dirty="0">
                <a:solidFill>
                  <a:schemeClr val="tx1"/>
                </a:solidFill>
              </a:rPr>
              <a:t>求解器集成</a:t>
            </a:r>
            <a:r>
              <a:rPr lang="en" altLang="zh-CN" dirty="0" err="1">
                <a:solidFill>
                  <a:schemeClr val="tx1"/>
                </a:solidFill>
              </a:rPr>
              <a:t>yaml</a:t>
            </a:r>
            <a:r>
              <a:rPr lang="zh-CN" altLang="en-US" dirty="0">
                <a:solidFill>
                  <a:schemeClr val="tx1"/>
                </a:solidFill>
              </a:rPr>
              <a:t>解析输入参数功能；对比不同软件计算结果；测试</a:t>
            </a:r>
            <a:r>
              <a:rPr lang="en" altLang="zh-CN" dirty="0" err="1">
                <a:solidFill>
                  <a:schemeClr val="tx1"/>
                </a:solidFill>
              </a:rPr>
              <a:t>HeroWind</a:t>
            </a:r>
            <a:r>
              <a:rPr lang="zh-CN" altLang="en-US" dirty="0">
                <a:solidFill>
                  <a:schemeClr val="tx1"/>
                </a:solidFill>
              </a:rPr>
              <a:t>气动、简单控制、多体、水动耦合计算。测试结构模块不同塔筒建模方法对模态计算的影响；结构模块塔筒建模方法，修改结构模块程序。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水动模块：</a:t>
            </a:r>
            <a:r>
              <a:rPr lang="zh-CN" altLang="en-US" dirty="0">
                <a:solidFill>
                  <a:schemeClr val="tx1"/>
                </a:solidFill>
              </a:rPr>
              <a:t>继续开发</a:t>
            </a:r>
            <a:r>
              <a:rPr lang="en" altLang="zh-CN" dirty="0" err="1">
                <a:solidFill>
                  <a:schemeClr val="tx1"/>
                </a:solidFill>
              </a:rPr>
              <a:t>HydroSim</a:t>
            </a:r>
            <a:r>
              <a:rPr lang="zh-CN" altLang="en-US" dirty="0">
                <a:solidFill>
                  <a:schemeClr val="tx1"/>
                </a:solidFill>
              </a:rPr>
              <a:t>求解器</a:t>
            </a:r>
            <a:r>
              <a:rPr lang="en" altLang="zh-CN" dirty="0">
                <a:solidFill>
                  <a:schemeClr val="tx1"/>
                </a:solidFill>
              </a:rPr>
              <a:t>Morison</a:t>
            </a:r>
            <a:r>
              <a:rPr lang="zh-CN" altLang="en-US" dirty="0">
                <a:solidFill>
                  <a:schemeClr val="tx1"/>
                </a:solidFill>
              </a:rPr>
              <a:t>模块：</a:t>
            </a:r>
            <a:r>
              <a:rPr lang="en" altLang="zh-CN" dirty="0">
                <a:solidFill>
                  <a:schemeClr val="tx1"/>
                </a:solidFill>
              </a:rPr>
              <a:t>Member</a:t>
            </a:r>
            <a:r>
              <a:rPr lang="zh-CN" altLang="en-US" dirty="0">
                <a:solidFill>
                  <a:schemeClr val="tx1"/>
                </a:solidFill>
              </a:rPr>
              <a:t>结构惯性力和阻力的求解；调试和验证</a:t>
            </a:r>
            <a:r>
              <a:rPr lang="en" altLang="zh-CN" dirty="0" err="1">
                <a:solidFill>
                  <a:schemeClr val="tx1"/>
                </a:solidFill>
              </a:rPr>
              <a:t>HydroSim</a:t>
            </a:r>
            <a:r>
              <a:rPr lang="zh-CN" altLang="en-US" dirty="0">
                <a:solidFill>
                  <a:schemeClr val="tx1"/>
                </a:solidFill>
              </a:rPr>
              <a:t>求解器</a:t>
            </a:r>
            <a:r>
              <a:rPr lang="en" altLang="zh-CN" dirty="0">
                <a:solidFill>
                  <a:schemeClr val="tx1"/>
                </a:solidFill>
              </a:rPr>
              <a:t>Morison</a:t>
            </a:r>
            <a:r>
              <a:rPr lang="zh-CN" altLang="en-US" dirty="0">
                <a:solidFill>
                  <a:schemeClr val="tx1"/>
                </a:solidFill>
              </a:rPr>
              <a:t>模块。继续调试程序，完成</a:t>
            </a:r>
            <a:r>
              <a:rPr lang="en" altLang="zh-CN" dirty="0" err="1">
                <a:solidFill>
                  <a:schemeClr val="tx1"/>
                </a:solidFill>
              </a:rPr>
              <a:t>Hydrofre</a:t>
            </a:r>
            <a:r>
              <a:rPr lang="zh-CN" altLang="en-US" dirty="0">
                <a:solidFill>
                  <a:schemeClr val="tx1"/>
                </a:solidFill>
              </a:rPr>
              <a:t>求解器</a:t>
            </a:r>
            <a:r>
              <a:rPr lang="en" altLang="zh-CN" dirty="0">
                <a:solidFill>
                  <a:schemeClr val="tx1"/>
                </a:solidFill>
              </a:rPr>
              <a:t>OC4</a:t>
            </a:r>
            <a:r>
              <a:rPr lang="zh-CN" altLang="en-US" dirty="0">
                <a:solidFill>
                  <a:schemeClr val="tx1"/>
                </a:solidFill>
              </a:rPr>
              <a:t>半潜平台在有限水深条件下的功能测试；进行</a:t>
            </a:r>
            <a:r>
              <a:rPr lang="en" altLang="zh-CN" dirty="0" err="1">
                <a:solidFill>
                  <a:schemeClr val="tx1"/>
                </a:solidFill>
              </a:rPr>
              <a:t>hydrofre</a:t>
            </a:r>
            <a:r>
              <a:rPr lang="zh-CN" altLang="en-US" dirty="0">
                <a:solidFill>
                  <a:schemeClr val="tx1"/>
                </a:solidFill>
              </a:rPr>
              <a:t>求解器和</a:t>
            </a:r>
            <a:r>
              <a:rPr lang="en" altLang="zh-CN" dirty="0" err="1">
                <a:solidFill>
                  <a:schemeClr val="tx1"/>
                </a:solidFill>
              </a:rPr>
              <a:t>hydrosim</a:t>
            </a:r>
            <a:r>
              <a:rPr lang="zh-CN" altLang="en-US" dirty="0">
                <a:solidFill>
                  <a:schemeClr val="tx1"/>
                </a:solidFill>
              </a:rPr>
              <a:t>求解器的联合调试；学习二阶势流理论。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前后处理模块：</a:t>
            </a:r>
            <a:r>
              <a:rPr lang="zh-CN" altLang="en-US" dirty="0">
                <a:solidFill>
                  <a:schemeClr val="tx1"/>
                </a:solidFill>
              </a:rPr>
              <a:t>调整水动模块子界面功能；进行后处理模块功能性测试。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3"/>
          <p:cNvGrpSpPr/>
          <p:nvPr/>
        </p:nvGrpSpPr>
        <p:grpSpPr>
          <a:xfrm>
            <a:off x="4067175" y="2492375"/>
            <a:ext cx="4310063" cy="2095500"/>
            <a:chOff x="4139952" y="2420888"/>
            <a:chExt cx="4309515" cy="2094822"/>
          </a:xfrm>
        </p:grpSpPr>
        <p:sp>
          <p:nvSpPr>
            <p:cNvPr id="160771" name="TextBox 8"/>
            <p:cNvSpPr txBox="1"/>
            <p:nvPr/>
          </p:nvSpPr>
          <p:spPr>
            <a:xfrm>
              <a:off x="5292080" y="3573016"/>
              <a:ext cx="1584176" cy="9426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5400" b="1" dirty="0">
                  <a:solidFill>
                    <a:srgbClr val="018CD0"/>
                  </a:solidFill>
                  <a:latin typeface="微软雅黑" panose="020B0503020204020204" charset="-122"/>
                </a:rPr>
                <a:t>谢谢</a:t>
              </a:r>
            </a:p>
          </p:txBody>
        </p:sp>
        <p:sp>
          <p:nvSpPr>
            <p:cNvPr id="160772" name="TextBox 8"/>
            <p:cNvSpPr txBox="1"/>
            <p:nvPr/>
          </p:nvSpPr>
          <p:spPr>
            <a:xfrm>
              <a:off x="4139952" y="2420888"/>
              <a:ext cx="4309515" cy="10371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6000" dirty="0">
                  <a:solidFill>
                    <a:srgbClr val="018CD0"/>
                  </a:solidFill>
                  <a:latin typeface="微软雅黑" panose="020B0503020204020204" charset="-122"/>
                </a:rPr>
                <a:t>汇 报 完 毕 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4284397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020899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kzMmM0YmY5MTFlZDIyMTFlNmIxZjE5ZjJhMGI4Z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t">
        <a:spAutoFit/>
      </a:bodyPr>
      <a:lstStyle>
        <a:defPPr algn="l">
          <a:defRPr lang="zh-CN" altLang="en-US" sz="2000" b="1"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544</Words>
  <Application>Microsoft Macintosh PowerPoint</Application>
  <PresentationFormat>宽屏</PresentationFormat>
  <Paragraphs>37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微软雅黑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一、团队建设</vt:lpstr>
      <vt:lpstr>二、科学研究工作</vt:lpstr>
      <vt:lpstr>二、科学研究工作</vt:lpstr>
      <vt:lpstr>三、下周工作计划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yize guo</cp:lastModifiedBy>
  <cp:revision>325</cp:revision>
  <dcterms:created xsi:type="dcterms:W3CDTF">2024-01-27T12:55:00Z</dcterms:created>
  <dcterms:modified xsi:type="dcterms:W3CDTF">2025-05-23T14:39:43Z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183F97180F784A4C9A0BD8E2648BD9A3_13</vt:lpwstr>
  </property>
  <property fmtid="{D5CDD505-2E9C-101B-9397-08002B2CF9AE}" pid="3" name="KSOProductBuildVer">
    <vt:lpwstr>2052-11.8.2.11019</vt:lpwstr>
  </property>
</Properties>
</file>