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70" r:id="rId4"/>
    <p:sldId id="261" r:id="rId5"/>
    <p:sldId id="273" r:id="rId6"/>
    <p:sldId id="269" r:id="rId7"/>
    <p:sldId id="260" r:id="rId8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 userDrawn="1">
          <p15:clr>
            <a:srgbClr val="A4A3A4"/>
          </p15:clr>
        </p15:guide>
        <p15:guide id="2" pos="39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84" y="72"/>
      </p:cViewPr>
      <p:guideLst>
        <p:guide orient="horz" pos="2156"/>
        <p:guide pos="39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6337B-F445-4926-96DA-B755B4E7FA27}" type="datetimeFigureOut">
              <a:rPr lang="zh-CN" altLang="en-US" smtClean="0"/>
              <a:t>2025/10/28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328D5-B994-4022-8130-971BD2BF6A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1DE84-5EED-9D75-D010-5A28A69EB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4082952-39F5-5039-8391-AC69E14A8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9F7AE9-D059-96F7-937C-DC6101208D08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751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161795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26" tIns="45713" rIns="91426" bIns="45713" anchor="t" anchorCtr="0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907367"/>
          </a:xfrm>
          <a:prstGeom prst="rect">
            <a:avLst/>
          </a:prstGeom>
        </p:spPr>
      </p:pic>
      <p:sp>
        <p:nvSpPr>
          <p:cNvPr id="9" name="矩形 7"/>
          <p:cNvSpPr/>
          <p:nvPr/>
        </p:nvSpPr>
        <p:spPr>
          <a:xfrm>
            <a:off x="231775" y="1122363"/>
            <a:ext cx="11750675" cy="119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单击以编辑母版副标题样式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61488" y="6478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B5ED0F-C608-44B1-A70A-51632F87511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带小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 txBox="1">
            <a:spLocks noChangeArrowheads="1"/>
          </p:cNvSpPr>
          <p:nvPr userDrawn="1"/>
        </p:nvSpPr>
        <p:spPr bwMode="auto">
          <a:xfrm>
            <a:off x="9448800" y="649129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028C79-1660-4BC9-B876-AF01534AF792}" type="slidenum"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383" y="116632"/>
            <a:ext cx="11425269" cy="654032"/>
          </a:xfrm>
        </p:spPr>
        <p:txBody>
          <a:bodyPr/>
          <a:lstStyle>
            <a:lvl1pPr algn="l">
              <a:defRPr lang="zh-CN" altLang="en-US" sz="2800" b="1" kern="1200" dirty="0"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36000" y="1431588"/>
            <a:ext cx="11520000" cy="2213439"/>
          </a:xfrm>
        </p:spPr>
        <p:txBody>
          <a:bodyPr lIns="36000" tIns="36000" rIns="36000" bIns="36000">
            <a:noAutofit/>
          </a:bodyPr>
          <a:lstStyle>
            <a:lvl1pPr marL="360045" indent="-360045" algn="just">
              <a:lnSpc>
                <a:spcPct val="11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p"/>
              <a:defRPr sz="2400"/>
            </a:lvl1pPr>
            <a:lvl2pPr marL="742950" indent="-285750" algn="just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2000"/>
            </a:lvl2pPr>
            <a:lvl3pPr marL="1143000" indent="-228600" algn="just">
              <a:buSzPct val="80000"/>
              <a:buFont typeface="Wingdings" panose="05000000000000000000" pitchFamily="2" charset="2"/>
              <a:buChar char="p"/>
              <a:defRPr sz="1800"/>
            </a:lvl3pPr>
            <a:lvl4pPr marL="1600200" indent="-228600" algn="just">
              <a:buSzPct val="80000"/>
              <a:buFont typeface="Wingdings" panose="05000000000000000000" pitchFamily="2" charset="2"/>
              <a:buChar char="p"/>
              <a:defRPr sz="1600"/>
            </a:lvl4pPr>
            <a:lvl5pPr marL="2057400" indent="-228600" algn="just">
              <a:buSzPct val="80000"/>
              <a:buFont typeface="Wingdings" panose="05000000000000000000" pitchFamily="2" charset="2"/>
              <a:buChar char="p"/>
              <a:defRPr sz="16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2"/>
          </p:nvPr>
        </p:nvSpPr>
        <p:spPr>
          <a:xfrm>
            <a:off x="386880" y="836712"/>
            <a:ext cx="11469760" cy="46800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>
              <a:buNone/>
              <a:defRPr lang="zh-CN" altLang="en-US" sz="2400" b="1" kern="100" spc="-30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DBEEBB-DCF3-45B3-8282-2CE5325BA75C}" type="datetime1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2025/10/28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9" name="灯片编号占位符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4A7EC26-06F4-4159-AF96-3C7212AFA109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96913" y="219075"/>
            <a:ext cx="11037887" cy="77628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zh-CN" altLang="en-US" dirty="0"/>
              <a:t>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61488" y="6478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1400" noProof="1">
                <a:solidFill>
                  <a:srgbClr val="00808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398235" y="214728"/>
            <a:ext cx="127000" cy="647700"/>
            <a:chOff x="1752600" y="1765300"/>
            <a:chExt cx="127000" cy="647700"/>
          </a:xfrm>
        </p:grpSpPr>
        <p:sp>
          <p:nvSpPr>
            <p:cNvPr id="10" name="矩形 9"/>
            <p:cNvSpPr/>
            <p:nvPr userDrawn="1"/>
          </p:nvSpPr>
          <p:spPr>
            <a:xfrm>
              <a:off x="1752600" y="1765300"/>
              <a:ext cx="127000" cy="127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1752600" y="1938867"/>
              <a:ext cx="127000" cy="127000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752600" y="2112434"/>
              <a:ext cx="127000" cy="127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1752600" y="2286000"/>
              <a:ext cx="127000" cy="12700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27CDC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2"/>
          <p:cNvSpPr txBox="1">
            <a:spLocks noChangeArrowheads="1"/>
          </p:cNvSpPr>
          <p:nvPr/>
        </p:nvSpPr>
        <p:spPr bwMode="auto">
          <a:xfrm>
            <a:off x="2287775" y="2088104"/>
            <a:ext cx="7009148" cy="172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一体化仿真软件</a:t>
            </a:r>
            <a:r>
              <a:rPr kumimoji="0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组周例会汇报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047CC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（</a:t>
            </a:r>
            <a:r>
              <a:rPr lang="zh-CN" altLang="en-US" sz="4000" b="1" dirty="0">
                <a:solidFill>
                  <a:srgbClr val="047CC2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第九十九</a:t>
            </a: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期</a:t>
            </a: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）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4" name="矩形 5"/>
          <p:cNvSpPr/>
          <p:nvPr/>
        </p:nvSpPr>
        <p:spPr>
          <a:xfrm>
            <a:off x="2139704" y="3960335"/>
            <a:ext cx="7475271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fld id="{BB962C8B-B14F-4D97-AF65-F5344CB8AC3E}" type="datetime2">
              <a:rPr lang="zh-CN" altLang="zh-CN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  <a:t>2025年10月28日</a:t>
            </a:fld>
            <a:r>
              <a:rPr lang="zh-CN" altLang="en-US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  <a:t>   </a:t>
            </a:r>
            <a:r>
              <a:rPr lang="zh-CN" altLang="en-US" sz="2800" dirty="0">
                <a:solidFill>
                  <a:srgbClr val="262626"/>
                </a:solidFill>
                <a:latin typeface="微软雅黑" panose="020B0503020204020204" charset="-122"/>
                <a:sym typeface="黑体" panose="02010609060101010101" pitchFamily="49" charset="-122"/>
              </a:rPr>
              <a:t>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772885"/>
            <a:ext cx="8977243" cy="508511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92727" y="2220686"/>
            <a:ext cx="2220686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000" b="1" dirty="0">
                <a:solidFill>
                  <a:srgbClr val="127CDC"/>
                </a:solidFill>
                <a:latin typeface="微软雅黑" panose="020B0503020204020204" charset="-122"/>
              </a:rPr>
              <a:t>汇报提纲</a:t>
            </a:r>
          </a:p>
        </p:txBody>
      </p:sp>
      <p:sp>
        <p:nvSpPr>
          <p:cNvPr id="22" name="MH_Others_2"/>
          <p:cNvSpPr txBox="1"/>
          <p:nvPr>
            <p:custDataLst>
              <p:tags r:id="rId1"/>
            </p:custDataLst>
          </p:nvPr>
        </p:nvSpPr>
        <p:spPr>
          <a:xfrm>
            <a:off x="2043526" y="2976113"/>
            <a:ext cx="2794338" cy="4305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CONTENTS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2"/>
            </p:custDataLst>
          </p:nvPr>
        </p:nvCxnSpPr>
        <p:spPr>
          <a:xfrm>
            <a:off x="4670002" y="2500515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4670002" y="1932190"/>
            <a:ext cx="65836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defRPr/>
            </a:pPr>
            <a:r>
              <a:rPr lang="zh-CN" altLang="en-US" sz="2800" kern="0" dirty="0">
                <a:solidFill>
                  <a:schemeClr val="tx1"/>
                </a:solidFill>
                <a:latin typeface="微软雅黑" panose="020B0503020204020204" charset="-122"/>
              </a:rPr>
              <a:t>一、团队建设工作</a:t>
            </a:r>
          </a:p>
        </p:txBody>
      </p:sp>
      <p:cxnSp>
        <p:nvCxnSpPr>
          <p:cNvPr id="13" name="直接连接符 12"/>
          <p:cNvCxnSpPr/>
          <p:nvPr>
            <p:custDataLst>
              <p:tags r:id="rId4"/>
            </p:custDataLst>
          </p:nvPr>
        </p:nvCxnSpPr>
        <p:spPr>
          <a:xfrm>
            <a:off x="4670002" y="3300513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4670002" y="2784258"/>
            <a:ext cx="30276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kern="0" dirty="0">
                <a:latin typeface="微软雅黑" panose="020B0503020204020204" charset="-122"/>
              </a:rPr>
              <a:t>二、科学研究工作</a:t>
            </a: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4670002" y="3590606"/>
            <a:ext cx="302768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kern="0" dirty="0">
                <a:latin typeface="微软雅黑" panose="020B0503020204020204" charset="-122"/>
              </a:rPr>
              <a:t>三、</a:t>
            </a:r>
            <a:r>
              <a:rPr lang="zh-CN" altLang="en-US" sz="2800" kern="0" dirty="0">
                <a:latin typeface="微软雅黑" panose="020B0503020204020204" charset="-122"/>
                <a:sym typeface="+mn-ea"/>
              </a:rPr>
              <a:t>本周工作计划</a:t>
            </a:r>
            <a:endParaRPr lang="zh-CN" altLang="en-US" sz="2800" kern="0" dirty="0">
              <a:latin typeface="微软雅黑" panose="020B0503020204020204" charset="-122"/>
            </a:endParaRPr>
          </a:p>
          <a:p>
            <a:pPr algn="l">
              <a:defRPr/>
            </a:pPr>
            <a:endParaRPr lang="zh-CN" altLang="en-US" sz="2800" kern="0" dirty="0">
              <a:latin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7"/>
            </p:custDataLst>
          </p:nvPr>
        </p:nvCxnSpPr>
        <p:spPr>
          <a:xfrm>
            <a:off x="4670002" y="4092256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一、团队建设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388632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chemeClr val="tx1"/>
                </a:solidFill>
              </a:rPr>
              <a:t>1.</a:t>
            </a:r>
            <a:r>
              <a:rPr lang="zh-CN" altLang="en-US" dirty="0">
                <a:solidFill>
                  <a:schemeClr val="tx1"/>
                </a:solidFill>
              </a:rPr>
              <a:t>筛选</a:t>
            </a:r>
            <a:r>
              <a:rPr lang="en-US" altLang="zh-CN" dirty="0">
                <a:solidFill>
                  <a:schemeClr val="tx1"/>
                </a:solidFill>
              </a:rPr>
              <a:t>2025</a:t>
            </a:r>
            <a:r>
              <a:rPr lang="zh-CN" altLang="en-US" dirty="0">
                <a:solidFill>
                  <a:schemeClr val="tx1"/>
                </a:solidFill>
              </a:rPr>
              <a:t>年秋季</a:t>
            </a:r>
            <a:r>
              <a:rPr lang="zh-CN" altLang="en-US" b="1" dirty="0">
                <a:solidFill>
                  <a:srgbClr val="FF0000"/>
                </a:solidFill>
              </a:rPr>
              <a:t>校园招聘</a:t>
            </a:r>
            <a:r>
              <a:rPr lang="zh-CN" altLang="en-US" dirty="0">
                <a:solidFill>
                  <a:schemeClr val="tx1"/>
                </a:solidFill>
              </a:rPr>
              <a:t>简历并组织面试；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chemeClr val="tx1"/>
                </a:solidFill>
              </a:rPr>
              <a:t>2.</a:t>
            </a:r>
            <a:r>
              <a:rPr lang="zh-CN" altLang="zh-CN" dirty="0"/>
              <a:t>参加</a:t>
            </a:r>
            <a:r>
              <a:rPr lang="en-US" altLang="zh-CN" dirty="0"/>
              <a:t>2025</a:t>
            </a:r>
            <a:r>
              <a:rPr lang="zh-CN" altLang="zh-CN" dirty="0"/>
              <a:t>北京国际</a:t>
            </a:r>
            <a:r>
              <a:rPr lang="zh-CN" altLang="zh-CN" b="1" dirty="0">
                <a:solidFill>
                  <a:srgbClr val="FF0000"/>
                </a:solidFill>
              </a:rPr>
              <a:t>风能大会</a:t>
            </a:r>
            <a:r>
              <a:rPr lang="zh-CN" altLang="zh-CN" dirty="0"/>
              <a:t>暨展览会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  <a:r>
              <a:rPr lang="en-US" altLang="zh-CN" dirty="0">
                <a:solidFill>
                  <a:schemeClr val="tx1"/>
                </a:solidFill>
              </a:rPr>
              <a:t>	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chemeClr val="tx1"/>
                </a:solidFill>
              </a:rPr>
              <a:t>3.</a:t>
            </a:r>
            <a:r>
              <a:rPr lang="zh-CN" altLang="zh-CN" dirty="0"/>
              <a:t>参与软件组关于</a:t>
            </a:r>
            <a:r>
              <a:rPr lang="zh-CN" altLang="zh-CN" b="1" dirty="0">
                <a:solidFill>
                  <a:srgbClr val="FF0000"/>
                </a:solidFill>
              </a:rPr>
              <a:t>近期工作进度和规划</a:t>
            </a:r>
            <a:r>
              <a:rPr lang="zh-CN" altLang="zh-CN" dirty="0"/>
              <a:t>的讨论会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chemeClr val="tx1"/>
                </a:solidFill>
              </a:rPr>
              <a:t>4.</a:t>
            </a:r>
            <a:r>
              <a:rPr lang="zh-CN" altLang="zh-CN" dirty="0"/>
              <a:t>与明阳测试工程师沟通</a:t>
            </a:r>
            <a:r>
              <a:rPr lang="zh-CN" altLang="zh-CN" b="1" dirty="0">
                <a:solidFill>
                  <a:srgbClr val="FF0000"/>
                </a:solidFill>
              </a:rPr>
              <a:t>测风数据</a:t>
            </a:r>
            <a:r>
              <a:rPr lang="zh-CN" altLang="zh-CN" dirty="0"/>
              <a:t>相关问题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chemeClr val="tx1"/>
                </a:solidFill>
              </a:rPr>
              <a:t>5.</a:t>
            </a:r>
            <a:r>
              <a:rPr lang="zh-CN" altLang="zh-CN" dirty="0"/>
              <a:t>参加可再生院对于</a:t>
            </a:r>
            <a:r>
              <a:rPr lang="en-US" altLang="zh-CN" b="1" dirty="0">
                <a:solidFill>
                  <a:srgbClr val="FF0000"/>
                </a:solidFill>
              </a:rPr>
              <a:t>2026</a:t>
            </a:r>
            <a:r>
              <a:rPr lang="zh-CN" altLang="zh-CN" b="1" dirty="0">
                <a:solidFill>
                  <a:srgbClr val="FF0000"/>
                </a:solidFill>
              </a:rPr>
              <a:t>年度采购计划</a:t>
            </a:r>
            <a:r>
              <a:rPr lang="zh-CN" altLang="zh-CN" dirty="0"/>
              <a:t>的预审会，修改可再生院</a:t>
            </a:r>
            <a:r>
              <a:rPr lang="en-US" altLang="zh-CN" dirty="0"/>
              <a:t>2026</a:t>
            </a:r>
            <a:r>
              <a:rPr lang="zh-CN" altLang="zh-CN" dirty="0"/>
              <a:t>年度</a:t>
            </a:r>
            <a:r>
              <a:rPr lang="zh-CN" altLang="zh-CN" b="1" dirty="0">
                <a:solidFill>
                  <a:srgbClr val="FF0000"/>
                </a:solidFill>
              </a:rPr>
              <a:t>预算申报明细表及采购计划安排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chemeClr val="tx1"/>
                </a:solidFill>
              </a:rPr>
              <a:t>6.</a:t>
            </a:r>
            <a:r>
              <a:rPr lang="zh-CN" altLang="zh-CN" dirty="0"/>
              <a:t>完成《</a:t>
            </a:r>
            <a:r>
              <a:rPr lang="en-US" altLang="zh-CN" dirty="0"/>
              <a:t>GPU</a:t>
            </a:r>
            <a:r>
              <a:rPr lang="zh-CN" altLang="zh-CN" dirty="0"/>
              <a:t>计算卡</a:t>
            </a:r>
            <a:r>
              <a:rPr lang="zh-CN" altLang="zh-CN" b="1" dirty="0">
                <a:solidFill>
                  <a:srgbClr val="FF0000"/>
                </a:solidFill>
              </a:rPr>
              <a:t>采购立项说明</a:t>
            </a:r>
            <a:r>
              <a:rPr lang="zh-CN" altLang="zh-CN" dirty="0"/>
              <a:t>》和《风电机组团队关于申请</a:t>
            </a:r>
            <a:r>
              <a:rPr lang="en-US" altLang="zh-CN" dirty="0"/>
              <a:t>GPU</a:t>
            </a:r>
            <a:r>
              <a:rPr lang="zh-CN" altLang="zh-CN" dirty="0"/>
              <a:t>计算卡</a:t>
            </a:r>
            <a:r>
              <a:rPr lang="zh-CN" altLang="zh-CN" b="1" dirty="0">
                <a:solidFill>
                  <a:srgbClr val="FF0000"/>
                </a:solidFill>
              </a:rPr>
              <a:t>采购立项的请示</a:t>
            </a:r>
            <a:r>
              <a:rPr lang="zh-CN" altLang="zh-CN" dirty="0"/>
              <a:t>》采购文件的编制及机架服务器反拍采购公告的挂网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二、科学研究工作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4440318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环境模块：</a:t>
            </a:r>
            <a:r>
              <a:rPr lang="zh-CN" altLang="zh-CN" dirty="0"/>
              <a:t>与</a:t>
            </a:r>
            <a:r>
              <a:rPr lang="zh-CN" altLang="zh-CN" b="1" dirty="0">
                <a:solidFill>
                  <a:srgbClr val="FF0000"/>
                </a:solidFill>
              </a:rPr>
              <a:t>前端界面模块对接</a:t>
            </a:r>
            <a:r>
              <a:rPr lang="zh-CN" altLang="zh-CN" dirty="0"/>
              <a:t>，完成环境风模块和波浪模块的的输入输出文件类型补充；与气动模块对接，完成不同风速和风种子下的湍流风</a:t>
            </a:r>
            <a:r>
              <a:rPr lang="en-US" altLang="zh-CN" dirty="0"/>
              <a:t>.</a:t>
            </a:r>
            <a:r>
              <a:rPr lang="en-US" altLang="zh-CN" dirty="0" err="1"/>
              <a:t>wnd</a:t>
            </a:r>
            <a:r>
              <a:rPr lang="zh-CN" altLang="zh-CN" dirty="0"/>
              <a:t>文件生成；推进《一阶</a:t>
            </a:r>
            <a:r>
              <a:rPr lang="en-US" altLang="zh-CN" dirty="0"/>
              <a:t>/</a:t>
            </a:r>
            <a:r>
              <a:rPr lang="zh-CN" altLang="zh-CN" dirty="0"/>
              <a:t>二阶波浪</a:t>
            </a:r>
            <a:r>
              <a:rPr lang="en-US" altLang="zh-CN" dirty="0"/>
              <a:t>-</a:t>
            </a:r>
            <a:r>
              <a:rPr lang="zh-CN" altLang="zh-CN" dirty="0"/>
              <a:t>流耦合的理论与程序说明》文档编写</a:t>
            </a:r>
            <a:r>
              <a:rPr lang="zh-CN" altLang="en-US" dirty="0"/>
              <a:t>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气动模块：</a:t>
            </a:r>
            <a:r>
              <a:rPr lang="zh-CN" altLang="zh-CN" dirty="0"/>
              <a:t>与</a:t>
            </a:r>
            <a:r>
              <a:rPr lang="zh-CN" altLang="zh-CN" b="1" dirty="0">
                <a:solidFill>
                  <a:srgbClr val="FF0000"/>
                </a:solidFill>
              </a:rPr>
              <a:t>前端界面模块对接</a:t>
            </a:r>
            <a:r>
              <a:rPr lang="zh-CN" altLang="zh-CN" dirty="0"/>
              <a:t>，确定界面端写入的计算配置文件和读取的计算结果文件格式；与风模块和多体模块对接，推进不同平均风速下的湍流风下正常发电工况的计算调试；修改任务流入口函数，实现从</a:t>
            </a:r>
            <a:r>
              <a:rPr lang="en-US" altLang="zh-CN" dirty="0" err="1"/>
              <a:t>yaml</a:t>
            </a:r>
            <a:r>
              <a:rPr lang="zh-CN" altLang="zh-CN" dirty="0"/>
              <a:t>配置文件发起稳态计算</a:t>
            </a:r>
            <a:r>
              <a:rPr lang="zh-CN" altLang="en-US" dirty="0"/>
              <a:t>。。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控制模块：</a:t>
            </a:r>
            <a:r>
              <a:rPr lang="zh-CN" altLang="zh-CN" dirty="0"/>
              <a:t>明阳联调资源协调：完成</a:t>
            </a:r>
            <a:r>
              <a:rPr lang="zh-CN" altLang="zh-CN" b="1" dirty="0">
                <a:solidFill>
                  <a:srgbClr val="FF0000"/>
                </a:solidFill>
              </a:rPr>
              <a:t>控制器提资需求</a:t>
            </a:r>
            <a:r>
              <a:rPr lang="zh-CN" altLang="zh-CN" dirty="0"/>
              <a:t>更新；完成</a:t>
            </a:r>
            <a:r>
              <a:rPr lang="zh-CN" altLang="zh-CN" b="1" dirty="0">
                <a:solidFill>
                  <a:srgbClr val="FF0000"/>
                </a:solidFill>
              </a:rPr>
              <a:t>线性化变量需求调研</a:t>
            </a:r>
            <a:r>
              <a:rPr lang="zh-CN" altLang="zh-CN" dirty="0"/>
              <a:t>及线性化输出文件分析；讨论线性化文件输出方案；解决测试过程中</a:t>
            </a:r>
            <a:r>
              <a:rPr lang="en-US" altLang="zh-CN" dirty="0"/>
              <a:t>Rosco</a:t>
            </a:r>
            <a:r>
              <a:rPr lang="zh-CN" altLang="zh-CN" dirty="0"/>
              <a:t>控制器编译及与</a:t>
            </a:r>
            <a:r>
              <a:rPr lang="en-US" altLang="zh-CN" dirty="0" err="1"/>
              <a:t>Herowind</a:t>
            </a:r>
            <a:r>
              <a:rPr lang="zh-CN" altLang="zh-CN" dirty="0"/>
              <a:t>不兼容等问题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2A8F8-F3D6-1BD3-5907-70EC0488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>
            <a:extLst>
              <a:ext uri="{FF2B5EF4-FFF2-40B4-BE49-F238E27FC236}">
                <a16:creationId xmlns:a16="http://schemas.microsoft.com/office/drawing/2014/main" id="{879A69FA-A22B-BEDE-55F8-DD6E28CE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二、科学研究工作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ED1C5E6-EB7E-675D-686A-D4B687D80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447C3AF-8E9E-10B6-48EF-F97CD1D9BF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333232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结构模块：</a:t>
            </a:r>
            <a:r>
              <a:rPr lang="zh-CN" altLang="zh-CN" dirty="0"/>
              <a:t>检查</a:t>
            </a:r>
            <a:r>
              <a:rPr lang="zh-CN" altLang="zh-CN" b="1" dirty="0">
                <a:solidFill>
                  <a:srgbClr val="FF0000"/>
                </a:solidFill>
              </a:rPr>
              <a:t>明阳机组模型和测试数据</a:t>
            </a:r>
            <a:r>
              <a:rPr lang="zh-CN" altLang="zh-CN" dirty="0"/>
              <a:t>；梳理</a:t>
            </a:r>
            <a:r>
              <a:rPr lang="zh-CN" altLang="zh-CN" b="1" dirty="0">
                <a:solidFill>
                  <a:srgbClr val="FF0000"/>
                </a:solidFill>
              </a:rPr>
              <a:t>测试工况表</a:t>
            </a:r>
            <a:r>
              <a:rPr lang="zh-CN" altLang="zh-CN" dirty="0"/>
              <a:t>（陆上机型）；编写结构求解器理论手册。梳理</a:t>
            </a:r>
            <a:r>
              <a:rPr lang="en-US" altLang="zh-CN" dirty="0"/>
              <a:t>Bladed</a:t>
            </a:r>
            <a:r>
              <a:rPr lang="zh-CN" altLang="zh-CN" b="1" dirty="0">
                <a:solidFill>
                  <a:srgbClr val="FF0000"/>
                </a:solidFill>
              </a:rPr>
              <a:t>线性化</a:t>
            </a:r>
            <a:r>
              <a:rPr lang="zh-CN" altLang="zh-CN" dirty="0"/>
              <a:t>输出参数；测试</a:t>
            </a:r>
            <a:r>
              <a:rPr lang="en-US" altLang="zh-CN" b="1" dirty="0">
                <a:solidFill>
                  <a:srgbClr val="FF0000"/>
                </a:solidFill>
              </a:rPr>
              <a:t>700s</a:t>
            </a:r>
            <a:r>
              <a:rPr lang="zh-CN" altLang="zh-CN" b="1" dirty="0">
                <a:solidFill>
                  <a:srgbClr val="FF0000"/>
                </a:solidFill>
              </a:rPr>
              <a:t>湍流风</a:t>
            </a:r>
            <a:r>
              <a:rPr lang="zh-CN" altLang="zh-CN" dirty="0"/>
              <a:t>工况气动、多体、控制耦合正常发电工况；开始测试启机工况。完成</a:t>
            </a:r>
            <a:r>
              <a:rPr lang="en-US" altLang="zh-CN" b="1" dirty="0" err="1">
                <a:solidFill>
                  <a:srgbClr val="FF0000"/>
                </a:solidFill>
              </a:rPr>
              <a:t>SubDyn</a:t>
            </a:r>
            <a:r>
              <a:rPr lang="zh-CN" altLang="zh-CN" b="1" dirty="0">
                <a:solidFill>
                  <a:srgbClr val="FF0000"/>
                </a:solidFill>
              </a:rPr>
              <a:t>模块</a:t>
            </a:r>
            <a:r>
              <a:rPr lang="zh-CN" altLang="zh-CN" dirty="0"/>
              <a:t>单元测试代码编写（基础模块），编写</a:t>
            </a:r>
            <a:r>
              <a:rPr lang="en-US" altLang="zh-CN" dirty="0" err="1"/>
              <a:t>prj</a:t>
            </a:r>
            <a:r>
              <a:rPr lang="zh-CN" altLang="zh-CN" dirty="0"/>
              <a:t>文件基础属性数据读写代码（基础模块）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  <a:endParaRPr lang="en-US" altLang="zh-CN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ym typeface="+mn-ea"/>
              </a:rPr>
              <a:t>水动模块</a:t>
            </a:r>
            <a:r>
              <a:rPr lang="zh-CN" altLang="en-US" dirty="0">
                <a:sym typeface="+mn-ea"/>
              </a:rPr>
              <a:t>：</a:t>
            </a:r>
            <a:r>
              <a:rPr lang="zh-CN" altLang="zh-CN" dirty="0"/>
              <a:t>完成</a:t>
            </a:r>
            <a:r>
              <a:rPr lang="en-US" altLang="zh-CN" b="1" dirty="0" err="1">
                <a:solidFill>
                  <a:srgbClr val="FF0000"/>
                </a:solidFill>
              </a:rPr>
              <a:t>MoorSim</a:t>
            </a:r>
            <a:r>
              <a:rPr lang="zh-CN" altLang="zh-CN" b="1" dirty="0">
                <a:solidFill>
                  <a:srgbClr val="FF0000"/>
                </a:solidFill>
              </a:rPr>
              <a:t>求解器</a:t>
            </a:r>
            <a:r>
              <a:rPr lang="zh-CN" altLang="zh-CN" dirty="0"/>
              <a:t>的代码调试和</a:t>
            </a:r>
            <a:r>
              <a:rPr lang="en-US" altLang="zh-CN" dirty="0"/>
              <a:t>Bug</a:t>
            </a:r>
            <a:r>
              <a:rPr lang="zh-CN" altLang="zh-CN" dirty="0"/>
              <a:t>修复；对标</a:t>
            </a:r>
            <a:r>
              <a:rPr lang="en-US" altLang="zh-CN" dirty="0" err="1"/>
              <a:t>OpenFAST</a:t>
            </a:r>
            <a:r>
              <a:rPr lang="zh-CN" altLang="zh-CN" dirty="0"/>
              <a:t>，开展</a:t>
            </a:r>
            <a:r>
              <a:rPr lang="en-US" altLang="zh-CN" dirty="0" err="1"/>
              <a:t>MoorSim</a:t>
            </a:r>
            <a:r>
              <a:rPr lang="zh-CN" altLang="zh-CN" dirty="0"/>
              <a:t>求解器的验证确认。调试程序因波浪频率增多而引起的数值不稳定问题；编写</a:t>
            </a:r>
            <a:r>
              <a:rPr lang="en-US" altLang="zh-CN" b="1" dirty="0">
                <a:solidFill>
                  <a:srgbClr val="FF0000"/>
                </a:solidFill>
              </a:rPr>
              <a:t>HydroFre-Q2</a:t>
            </a:r>
            <a:r>
              <a:rPr lang="zh-CN" altLang="zh-CN" b="1" dirty="0">
                <a:solidFill>
                  <a:srgbClr val="FF0000"/>
                </a:solidFill>
              </a:rPr>
              <a:t>求解器</a:t>
            </a:r>
            <a:r>
              <a:rPr lang="zh-CN" altLang="zh-CN" dirty="0"/>
              <a:t>的理论手册</a:t>
            </a:r>
            <a:r>
              <a:rPr lang="zh-CN" altLang="en-US" dirty="0">
                <a:sym typeface="+mn-ea"/>
              </a:rPr>
              <a:t>。</a:t>
            </a:r>
            <a:endParaRPr lang="zh-CN" altLang="en-US" b="1" dirty="0">
              <a:solidFill>
                <a:srgbClr val="C00000"/>
              </a:solidFill>
              <a:sym typeface="+mn-ea"/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ym typeface="+mn-ea"/>
              </a:rPr>
              <a:t>前后处理模块：</a:t>
            </a:r>
            <a:r>
              <a:rPr lang="zh-CN" altLang="zh-CN" dirty="0"/>
              <a:t>分析风模块、波浪流需求；分析</a:t>
            </a:r>
            <a:r>
              <a:rPr lang="en-US" altLang="zh-CN" dirty="0"/>
              <a:t>Calculation</a:t>
            </a:r>
            <a:r>
              <a:rPr lang="zh-CN" altLang="zh-CN" dirty="0"/>
              <a:t>模块后处理需求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67670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>
          <a:xfrm>
            <a:off x="696913" y="219075"/>
            <a:ext cx="11037887" cy="776288"/>
          </a:xfrm>
        </p:spPr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三、本周工作计划</a:t>
            </a:r>
            <a:endParaRPr lang="en-US" altLang="zh-CN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554831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ym typeface="+mn-ea"/>
              </a:rPr>
              <a:t>环境模块：</a:t>
            </a:r>
            <a:r>
              <a:rPr lang="zh-CN" altLang="zh-CN" dirty="0"/>
              <a:t>完成一阶</a:t>
            </a:r>
            <a:r>
              <a:rPr lang="en-US" altLang="zh-CN" dirty="0"/>
              <a:t>/</a:t>
            </a:r>
            <a:r>
              <a:rPr lang="zh-CN" altLang="zh-CN" dirty="0"/>
              <a:t>二阶波浪</a:t>
            </a:r>
            <a:r>
              <a:rPr lang="en-US" altLang="zh-CN" dirty="0"/>
              <a:t>-</a:t>
            </a:r>
            <a:r>
              <a:rPr lang="zh-CN" altLang="zh-CN" dirty="0"/>
              <a:t>流耦合的理论与程序说明文档编写；继续推进风浪流耦合工况生成的开发工作</a:t>
            </a:r>
            <a:r>
              <a:rPr lang="zh-CN" altLang="en-US" dirty="0"/>
              <a:t>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气动模块：</a:t>
            </a:r>
            <a:r>
              <a:rPr lang="zh-CN" altLang="zh-CN" dirty="0"/>
              <a:t>继续推进与界面模块的联合调试；继续推进正常发电工况的调试工作</a:t>
            </a:r>
            <a:r>
              <a:rPr lang="zh-CN" altLang="en-US" dirty="0"/>
              <a:t>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控制模块：</a:t>
            </a:r>
            <a:r>
              <a:rPr lang="zh-CN" altLang="zh-CN" dirty="0"/>
              <a:t>跟进控制器资源协调工作，调用</a:t>
            </a:r>
            <a:r>
              <a:rPr lang="en-US" altLang="zh-CN" dirty="0"/>
              <a:t>32</a:t>
            </a:r>
            <a:r>
              <a:rPr lang="zh-CN" altLang="zh-CN" dirty="0"/>
              <a:t>位控制器功能完善，协助解决线性化及启停机工况开发问题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chemeClr val="tx1"/>
                </a:solidFill>
              </a:rPr>
              <a:t>结构模块：</a:t>
            </a:r>
            <a:r>
              <a:rPr lang="zh-CN" altLang="zh-CN" dirty="0"/>
              <a:t>组织并参加校园招聘，推进启机工况求解器编写；推进线性化求解器编写；推进正常发电工况的测试工作。完成</a:t>
            </a:r>
            <a:r>
              <a:rPr lang="en-US" altLang="zh-CN" dirty="0" err="1"/>
              <a:t>SubDyn</a:t>
            </a:r>
            <a:r>
              <a:rPr lang="zh-CN" altLang="zh-CN" dirty="0"/>
              <a:t>模块截面属性代码修改（基础模块），编写</a:t>
            </a:r>
            <a:r>
              <a:rPr lang="en-US" altLang="zh-CN" dirty="0" err="1"/>
              <a:t>prj</a:t>
            </a:r>
            <a:r>
              <a:rPr lang="zh-CN" altLang="zh-CN" dirty="0"/>
              <a:t>文件叶片属性数据读写代码（基础模块）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  <a:endParaRPr lang="en-US" altLang="zh-CN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ym typeface="+mn-ea"/>
              </a:rPr>
              <a:t>水动模块</a:t>
            </a:r>
            <a:r>
              <a:rPr lang="zh-CN" altLang="en-US" dirty="0">
                <a:sym typeface="+mn-ea"/>
              </a:rPr>
              <a:t>：</a:t>
            </a:r>
            <a:r>
              <a:rPr lang="zh-CN" altLang="zh-CN" dirty="0"/>
              <a:t>对标</a:t>
            </a:r>
            <a:r>
              <a:rPr lang="en-US" altLang="zh-CN" dirty="0" err="1"/>
              <a:t>OpenFAST</a:t>
            </a:r>
            <a:r>
              <a:rPr lang="zh-CN" altLang="zh-CN" dirty="0"/>
              <a:t>，继续开展</a:t>
            </a:r>
            <a:r>
              <a:rPr lang="en-US" altLang="zh-CN" dirty="0" err="1"/>
              <a:t>MoorSim</a:t>
            </a:r>
            <a:r>
              <a:rPr lang="zh-CN" altLang="zh-CN" dirty="0"/>
              <a:t>求解器的验证确认；推进高性能机架服务器的采购落地执行；继续跟进</a:t>
            </a:r>
            <a:r>
              <a:rPr lang="en-US" altLang="zh-CN" dirty="0"/>
              <a:t>GPU</a:t>
            </a:r>
            <a:r>
              <a:rPr lang="zh-CN" altLang="zh-CN" dirty="0"/>
              <a:t>计算卡的采购立项流程。继续编写</a:t>
            </a:r>
            <a:r>
              <a:rPr lang="en-US" altLang="zh-CN" dirty="0"/>
              <a:t>HydroFre-Q2</a:t>
            </a:r>
            <a:r>
              <a:rPr lang="zh-CN" altLang="zh-CN" dirty="0"/>
              <a:t>求解器的理论手册</a:t>
            </a:r>
            <a:r>
              <a:rPr lang="zh-CN" altLang="en-US" dirty="0">
                <a:sym typeface="+mn-ea"/>
              </a:rPr>
              <a:t>。</a:t>
            </a:r>
            <a:endParaRPr lang="zh-CN" altLang="en-US" b="1" dirty="0">
              <a:solidFill>
                <a:srgbClr val="C00000"/>
              </a:solidFill>
              <a:sym typeface="+mn-ea"/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b="1" dirty="0">
                <a:sym typeface="+mn-ea"/>
              </a:rPr>
              <a:t>前后处理模块：</a:t>
            </a:r>
            <a:r>
              <a:rPr lang="zh-CN" altLang="zh-CN" dirty="0"/>
              <a:t>继续开展波浪流、风、</a:t>
            </a:r>
            <a:r>
              <a:rPr lang="en-US" altLang="zh-CN" dirty="0"/>
              <a:t>Calculation</a:t>
            </a:r>
            <a:r>
              <a:rPr lang="zh-CN" altLang="zh-CN" dirty="0"/>
              <a:t>模块后处理部分的程序</a:t>
            </a:r>
            <a:r>
              <a:rPr lang="zh-CN" altLang="en-US" dirty="0"/>
              <a:t>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组合 3"/>
          <p:cNvGrpSpPr/>
          <p:nvPr/>
        </p:nvGrpSpPr>
        <p:grpSpPr>
          <a:xfrm>
            <a:off x="4067175" y="2492375"/>
            <a:ext cx="4310063" cy="2095500"/>
            <a:chOff x="4139952" y="2420888"/>
            <a:chExt cx="4309515" cy="2094822"/>
          </a:xfrm>
        </p:grpSpPr>
        <p:sp>
          <p:nvSpPr>
            <p:cNvPr id="160771" name="TextBox 8"/>
            <p:cNvSpPr txBox="1"/>
            <p:nvPr/>
          </p:nvSpPr>
          <p:spPr>
            <a:xfrm>
              <a:off x="5292080" y="3573016"/>
              <a:ext cx="1584176" cy="94269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5400" b="1" dirty="0">
                  <a:solidFill>
                    <a:srgbClr val="018CD0"/>
                  </a:solidFill>
                  <a:latin typeface="微软雅黑" panose="020B0503020204020204" charset="-122"/>
                </a:rPr>
                <a:t>谢谢</a:t>
              </a:r>
            </a:p>
          </p:txBody>
        </p:sp>
        <p:sp>
          <p:nvSpPr>
            <p:cNvPr id="160772" name="TextBox 8"/>
            <p:cNvSpPr txBox="1"/>
            <p:nvPr/>
          </p:nvSpPr>
          <p:spPr>
            <a:xfrm>
              <a:off x="4139952" y="2420888"/>
              <a:ext cx="4309515" cy="10371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6000" dirty="0">
                  <a:solidFill>
                    <a:srgbClr val="018CD0"/>
                  </a:solidFill>
                  <a:latin typeface="微软雅黑" panose="020B0503020204020204" charset="-122"/>
                </a:rPr>
                <a:t>汇 报 完 毕 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4284397" y="4058658"/>
              <a:ext cx="863490" cy="46023"/>
            </a:xfrm>
            <a:prstGeom prst="rect">
              <a:avLst/>
            </a:prstGeom>
            <a:solidFill>
              <a:srgbClr val="018C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ea"/>
                </a:rPr>
                <a:t>  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020899" y="4058658"/>
              <a:ext cx="863490" cy="46023"/>
            </a:xfrm>
            <a:prstGeom prst="rect">
              <a:avLst/>
            </a:prstGeom>
            <a:solidFill>
              <a:srgbClr val="018C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ea"/>
                </a:rPr>
                <a:t>  </a:t>
              </a: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kzMmM0YmY5MTFlZDIyMTFlNmIxZjE5ZjJhMGI4Zm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36.62763779527558,&quot;left&quot;:367.7166929133858,&quot;top&quot;:152.14094488188977,&quot;width&quot;:518.4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36.62763779527558,&quot;left&quot;:367.7166929133858,&quot;top&quot;:152.14094488188977,&quot;width&quot;:518.4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36.62763779527558,&quot;left&quot;:367.7166929133858,&quot;top&quot;:152.14094488188977,&quot;width&quot;:518.4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36.62763779527558,&quot;left&quot;:367.7166929133858,&quot;top&quot;:152.14094488188977,&quot;width&quot;:518.4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36.62763779527558,&quot;left&quot;:367.7166929133858,&quot;top&quot;:152.14094488188977,&quot;width&quot;:518.4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36.62763779527558,&quot;left&quot;:367.7166929133858,&quot;top&quot;:152.14094488188977,&quot;width&quot;:518.4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  <a:tailEnd type="stealth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t">
        <a:spAutoFit/>
      </a:bodyPr>
      <a:lstStyle>
        <a:defPPr algn="l">
          <a:defRPr lang="zh-CN" altLang="en-US" sz="2000" b="1">
            <a:sym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684</Words>
  <Application>Microsoft Office PowerPoint</Application>
  <PresentationFormat>宽屏</PresentationFormat>
  <Paragraphs>40</Paragraphs>
  <Slides>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微软雅黑</vt:lpstr>
      <vt:lpstr>Arial</vt:lpstr>
      <vt:lpstr>Times New Roman</vt:lpstr>
      <vt:lpstr>Wingdings</vt:lpstr>
      <vt:lpstr>1_Office 主题​​</vt:lpstr>
      <vt:lpstr>PowerPoint 演示文稿</vt:lpstr>
      <vt:lpstr>PowerPoint 演示文稿</vt:lpstr>
      <vt:lpstr>一、团队建设</vt:lpstr>
      <vt:lpstr>二、科学研究工作</vt:lpstr>
      <vt:lpstr>二、科学研究工作</vt:lpstr>
      <vt:lpstr>三、本周工作计划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yize guo</cp:lastModifiedBy>
  <cp:revision>416</cp:revision>
  <dcterms:created xsi:type="dcterms:W3CDTF">2024-01-27T12:55:00Z</dcterms:created>
  <dcterms:modified xsi:type="dcterms:W3CDTF">2025-10-28T06:43:23Z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4655FAE169F24BE2ADB23A256E26D9C1_13</vt:lpwstr>
  </property>
  <property fmtid="{D5CDD505-2E9C-101B-9397-08002B2CF9AE}" pid="3" name="KSOProductBuildVer">
    <vt:lpwstr>2052-12.1.0.23125</vt:lpwstr>
  </property>
</Properties>
</file>